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55" r:id="rId2"/>
    <p:sldId id="883" r:id="rId3"/>
    <p:sldId id="884" r:id="rId4"/>
    <p:sldId id="279" r:id="rId5"/>
    <p:sldId id="286" r:id="rId6"/>
    <p:sldId id="885" r:id="rId7"/>
    <p:sldId id="869" r:id="rId8"/>
    <p:sldId id="870" r:id="rId9"/>
    <p:sldId id="873" r:id="rId10"/>
    <p:sldId id="874" r:id="rId11"/>
    <p:sldId id="875" r:id="rId12"/>
    <p:sldId id="880" r:id="rId13"/>
    <p:sldId id="893" r:id="rId14"/>
    <p:sldId id="895" r:id="rId15"/>
    <p:sldId id="896" r:id="rId16"/>
    <p:sldId id="901" r:id="rId17"/>
    <p:sldId id="903" r:id="rId18"/>
    <p:sldId id="904" r:id="rId19"/>
    <p:sldId id="909" r:id="rId20"/>
    <p:sldId id="910" r:id="rId21"/>
    <p:sldId id="925" r:id="rId22"/>
    <p:sldId id="926" r:id="rId23"/>
    <p:sldId id="967" r:id="rId24"/>
    <p:sldId id="965" r:id="rId25"/>
    <p:sldId id="92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28"/>
    <p:restoredTop sz="94700"/>
  </p:normalViewPr>
  <p:slideViewPr>
    <p:cSldViewPr snapToGrid="0" snapToObjects="1">
      <p:cViewPr>
        <p:scale>
          <a:sx n="80" d="100"/>
          <a:sy n="80" d="100"/>
        </p:scale>
        <p:origin x="1616"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CAEC6-9CDD-B946-8F7D-B12C47C9389F}" type="datetimeFigureOut">
              <a:rPr lang="en-US" smtClean="0"/>
              <a:t>4/11/23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70150-3873-084E-A222-315BDD4EFD92}" type="slidenum">
              <a:rPr lang="en-US" smtClean="0"/>
              <a:t>‹#›</a:t>
            </a:fld>
            <a:endParaRPr lang="en-US"/>
          </a:p>
        </p:txBody>
      </p:sp>
    </p:spTree>
    <p:extLst>
      <p:ext uri="{BB962C8B-B14F-4D97-AF65-F5344CB8AC3E}">
        <p14:creationId xmlns:p14="http://schemas.microsoft.com/office/powerpoint/2010/main" val="3041078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is becoming more prevalent in weather forecasting as an alternative means to leverage the numerous and vast datasets that dynamical models produce</a:t>
            </a:r>
          </a:p>
          <a:p>
            <a:r>
              <a:rPr lang="en-US" dirty="0"/>
              <a:t>As one example, there are now (that we know of) three separate ML systems that forecast severe weather by emulating Storm Prediction Center outlooks </a:t>
            </a:r>
          </a:p>
          <a:p>
            <a:r>
              <a:rPr lang="en-US" dirty="0"/>
              <a:t>These are based on the HREF, HRRR, and GEFS (</a:t>
            </a:r>
            <a:r>
              <a:rPr lang="en-US" dirty="0" err="1"/>
              <a:t>loken</a:t>
            </a:r>
            <a:r>
              <a:rPr lang="en-US" dirty="0"/>
              <a:t>, </a:t>
            </a:r>
            <a:r>
              <a:rPr lang="en-US" dirty="0" err="1"/>
              <a:t>Sobash</a:t>
            </a:r>
            <a:r>
              <a:rPr lang="en-US" dirty="0"/>
              <a:t>, Hill)</a:t>
            </a:r>
          </a:p>
          <a:p>
            <a:endParaRPr lang="en-US" dirty="0"/>
          </a:p>
        </p:txBody>
      </p:sp>
      <p:sp>
        <p:nvSpPr>
          <p:cNvPr id="4" name="Slide Number Placeholder 3"/>
          <p:cNvSpPr>
            <a:spLocks noGrp="1"/>
          </p:cNvSpPr>
          <p:nvPr>
            <p:ph type="sldNum" sz="quarter" idx="5"/>
          </p:nvPr>
        </p:nvSpPr>
        <p:spPr/>
        <p:txBody>
          <a:bodyPr/>
          <a:lstStyle/>
          <a:p>
            <a:fld id="{1654FB14-25DC-FC4A-8F68-8C57F37DBEA3}" type="slidenum">
              <a:rPr lang="en-US" smtClean="0"/>
              <a:t>2</a:t>
            </a:fld>
            <a:endParaRPr lang="en-US"/>
          </a:p>
        </p:txBody>
      </p:sp>
    </p:spTree>
    <p:extLst>
      <p:ext uri="{BB962C8B-B14F-4D97-AF65-F5344CB8AC3E}">
        <p14:creationId xmlns:p14="http://schemas.microsoft.com/office/powerpoint/2010/main" val="112405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these types of systems are being pursued is the operational benefit that might be incurred</a:t>
            </a:r>
          </a:p>
          <a:p>
            <a:r>
              <a:rPr lang="en-US" dirty="0"/>
              <a:t>In Hill et al. 2020, SPC outlooks and RF-based forecasts of severe weather (individual hazards as well as aggregate hazards) were evaluated against one another. </a:t>
            </a:r>
          </a:p>
          <a:p>
            <a:r>
              <a:rPr lang="en-US" dirty="0"/>
              <a:t>One important outcome of that work was that a combination of SPC and RF outlooks (i.e., blend) often outperformed either individual component</a:t>
            </a:r>
          </a:p>
          <a:p>
            <a:pPr lvl="1"/>
            <a:r>
              <a:rPr lang="en-US" dirty="0"/>
              <a:t>In other words, the incorporation (in our example a statistical manner) of ML-based guidance was improving upon the human forecasts</a:t>
            </a:r>
          </a:p>
          <a:p>
            <a:r>
              <a:rPr lang="en-US" dirty="0"/>
              <a:t>One additional outcome, that motivates the rest of this presentation, is the benefit was that was seen beyond day 1</a:t>
            </a:r>
          </a:p>
          <a:p>
            <a:pPr lvl="1"/>
            <a:r>
              <a:rPr lang="en-US" dirty="0"/>
              <a:t>ML forecasts (and the blends) were improved at days 2 and 3 over SPC outlooks</a:t>
            </a:r>
          </a:p>
          <a:p>
            <a:endParaRPr lang="en-US" dirty="0"/>
          </a:p>
        </p:txBody>
      </p:sp>
      <p:sp>
        <p:nvSpPr>
          <p:cNvPr id="4" name="Slide Number Placeholder 3"/>
          <p:cNvSpPr>
            <a:spLocks noGrp="1"/>
          </p:cNvSpPr>
          <p:nvPr>
            <p:ph type="sldNum" sz="quarter" idx="5"/>
          </p:nvPr>
        </p:nvSpPr>
        <p:spPr/>
        <p:txBody>
          <a:bodyPr/>
          <a:lstStyle/>
          <a:p>
            <a:fld id="{1654FB14-25DC-FC4A-8F68-8C57F37DBEA3}" type="slidenum">
              <a:rPr lang="en-US" smtClean="0"/>
              <a:t>3</a:t>
            </a:fld>
            <a:endParaRPr lang="en-US"/>
          </a:p>
        </p:txBody>
      </p:sp>
    </p:spTree>
    <p:extLst>
      <p:ext uri="{BB962C8B-B14F-4D97-AF65-F5344CB8AC3E}">
        <p14:creationId xmlns:p14="http://schemas.microsoft.com/office/powerpoint/2010/main" val="419961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f25361f52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f25361f52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3D30-836D-A84C-A3ED-D2B406E4E6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DEA39-CA1D-A346-8715-0C5D5FB76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AE1D32-230F-2A4C-8B51-E9340A94A8FA}"/>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5" name="Footer Placeholder 4">
            <a:extLst>
              <a:ext uri="{FF2B5EF4-FFF2-40B4-BE49-F238E27FC236}">
                <a16:creationId xmlns:a16="http://schemas.microsoft.com/office/drawing/2014/main" id="{818F601D-0E83-F240-9F7F-5C57B5F87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9CEA5-B530-0E47-BD03-ADED823B12F2}"/>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472091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87D0-E9C1-264E-9593-8FCBF181BB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9B352D-0CEB-2A4C-A128-83A27DE59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E2334-00A0-5347-88C9-E8F17EC13DE3}"/>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5" name="Footer Placeholder 4">
            <a:extLst>
              <a:ext uri="{FF2B5EF4-FFF2-40B4-BE49-F238E27FC236}">
                <a16:creationId xmlns:a16="http://schemas.microsoft.com/office/drawing/2014/main" id="{0D1E3C33-6CF8-1E4D-A344-8C6CE5D88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7B72D-5030-8F4F-8B7C-40028099FBAD}"/>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62399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838E4-83C2-0D48-91B3-D31BC566AA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BA462-BFB5-444D-B098-2BB8310801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6EED1-9245-6747-AC56-0FE0B6724187}"/>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5" name="Footer Placeholder 4">
            <a:extLst>
              <a:ext uri="{FF2B5EF4-FFF2-40B4-BE49-F238E27FC236}">
                <a16:creationId xmlns:a16="http://schemas.microsoft.com/office/drawing/2014/main" id="{F79B2204-523C-9F4F-B737-4E7DCA02F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77034-9EBB-8F49-AD45-B2873980443A}"/>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672525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9DDD-DD3E-6443-A4E3-89F179DDA1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413A8-675A-574C-BA28-89F382A2B6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36A8C-896E-064B-9533-A5F2C4A4CE04}"/>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5" name="Footer Placeholder 4">
            <a:extLst>
              <a:ext uri="{FF2B5EF4-FFF2-40B4-BE49-F238E27FC236}">
                <a16:creationId xmlns:a16="http://schemas.microsoft.com/office/drawing/2014/main" id="{2923A886-ED7F-904A-812D-CA7608466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F98019-E2E2-734F-8AC0-7DD79B7377FD}"/>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58588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15B2-6F5A-2F40-8D00-4468D9E1F7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84A28-01D8-9943-908C-9B2A25638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6FEEA4-CE25-E148-B9EC-BECFAE4C2976}"/>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5" name="Footer Placeholder 4">
            <a:extLst>
              <a:ext uri="{FF2B5EF4-FFF2-40B4-BE49-F238E27FC236}">
                <a16:creationId xmlns:a16="http://schemas.microsoft.com/office/drawing/2014/main" id="{C4F3ABDF-94D6-E344-9DA9-F524F6E62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00747-00D5-4242-ABEE-67A168F0D506}"/>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86872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D8BF-D90F-BD42-BE51-EEF7AF658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D3824A-4ED4-2C4D-B231-0E7089D30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44E2C-01C8-3049-AA9E-3CCE73054E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184F82-A06D-8242-8DFB-83E20139A7AE}"/>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6" name="Footer Placeholder 5">
            <a:extLst>
              <a:ext uri="{FF2B5EF4-FFF2-40B4-BE49-F238E27FC236}">
                <a16:creationId xmlns:a16="http://schemas.microsoft.com/office/drawing/2014/main" id="{D34C0BAE-A3A1-C546-BF51-C22504945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723E5-A7AF-C147-8BB4-2EBCA9665FB6}"/>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96061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8235-82A6-D549-AB07-55FCA05192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C460A5-4EBE-904A-B2FC-C60AE25652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9D2771-EDE2-7A45-B5DB-0FE3F1944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4D9B5B-17F9-C94F-9FEC-C919B68DB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8C7EE1-708C-C344-A91F-A16B30BAE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D16652-345C-5C40-8BB7-1F81F4368592}"/>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8" name="Footer Placeholder 7">
            <a:extLst>
              <a:ext uri="{FF2B5EF4-FFF2-40B4-BE49-F238E27FC236}">
                <a16:creationId xmlns:a16="http://schemas.microsoft.com/office/drawing/2014/main" id="{907D20A6-9644-244F-98BD-42F8024AE3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F15755-41A7-1045-B1D6-C8AF404E3F75}"/>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379701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B3BC-0407-CE4A-8B75-33BB2984D7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CEE8FD-8EF0-DD4C-8DB9-5F9E5A04CEEE}"/>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4" name="Footer Placeholder 3">
            <a:extLst>
              <a:ext uri="{FF2B5EF4-FFF2-40B4-BE49-F238E27FC236}">
                <a16:creationId xmlns:a16="http://schemas.microsoft.com/office/drawing/2014/main" id="{4A6AC915-3325-0443-8E91-09F0CFC67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F370F1-DD6E-F648-B77F-9AB6BE83584B}"/>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147420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1D96F-89AC-8A4D-A0AE-F4BDE77F5F73}"/>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3" name="Footer Placeholder 2">
            <a:extLst>
              <a:ext uri="{FF2B5EF4-FFF2-40B4-BE49-F238E27FC236}">
                <a16:creationId xmlns:a16="http://schemas.microsoft.com/office/drawing/2014/main" id="{1A0D16EA-1207-2742-A5BB-BC097A7ABB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04C87B-FF26-BF4F-A2DF-CAAE038366D4}"/>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3489579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FA71-750B-CE47-912C-8ABB8B546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BB092E-C9B8-3C4C-BA7E-95A80973EA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A46219-5DB4-7B46-BCFF-6AC75C21E2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3DB15D-97F6-FB47-B02D-48144F605241}"/>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6" name="Footer Placeholder 5">
            <a:extLst>
              <a:ext uri="{FF2B5EF4-FFF2-40B4-BE49-F238E27FC236}">
                <a16:creationId xmlns:a16="http://schemas.microsoft.com/office/drawing/2014/main" id="{14ADBD65-DB23-7846-A87F-24849FEAE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9EF69-3CB4-C547-8880-F6E75EF42A3D}"/>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3641276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D476-78DC-BF47-AD53-3B416233B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5ED88F-3453-3F4D-A32C-851ECCEA14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579AFC-157D-2646-8F4A-CB2F0568E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7B01EF-6986-B243-9F74-C46B059442ED}"/>
              </a:ext>
            </a:extLst>
          </p:cNvPr>
          <p:cNvSpPr>
            <a:spLocks noGrp="1"/>
          </p:cNvSpPr>
          <p:nvPr>
            <p:ph type="dt" sz="half" idx="10"/>
          </p:nvPr>
        </p:nvSpPr>
        <p:spPr/>
        <p:txBody>
          <a:bodyPr/>
          <a:lstStyle/>
          <a:p>
            <a:fld id="{B88F437A-1E12-2E46-BF13-258E80E2008A}" type="datetimeFigureOut">
              <a:rPr lang="en-US" smtClean="0"/>
              <a:t>4/11/23</a:t>
            </a:fld>
            <a:endParaRPr lang="en-US"/>
          </a:p>
        </p:txBody>
      </p:sp>
      <p:sp>
        <p:nvSpPr>
          <p:cNvPr id="6" name="Footer Placeholder 5">
            <a:extLst>
              <a:ext uri="{FF2B5EF4-FFF2-40B4-BE49-F238E27FC236}">
                <a16:creationId xmlns:a16="http://schemas.microsoft.com/office/drawing/2014/main" id="{039FC97E-6147-7D4D-8649-76EEBB707C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B69AC-B94C-6F48-8C54-B08DE1CAE355}"/>
              </a:ext>
            </a:extLst>
          </p:cNvPr>
          <p:cNvSpPr>
            <a:spLocks noGrp="1"/>
          </p:cNvSpPr>
          <p:nvPr>
            <p:ph type="sldNum" sz="quarter" idx="12"/>
          </p:nvPr>
        </p:nvSpPr>
        <p:spPr/>
        <p:txBody>
          <a:bodyPr/>
          <a:lstStyle/>
          <a:p>
            <a:fld id="{310B25F3-BAA0-2E4D-B660-27975D2E3199}" type="slidenum">
              <a:rPr lang="en-US" smtClean="0"/>
              <a:t>‹#›</a:t>
            </a:fld>
            <a:endParaRPr lang="en-US"/>
          </a:p>
        </p:txBody>
      </p:sp>
    </p:spTree>
    <p:extLst>
      <p:ext uri="{BB962C8B-B14F-4D97-AF65-F5344CB8AC3E}">
        <p14:creationId xmlns:p14="http://schemas.microsoft.com/office/powerpoint/2010/main" val="2295259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0CA976-C198-094F-BE82-B877E70C6C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5432-80C1-2F49-9572-74AA7EFAD5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95B59-CDB9-5847-8991-87C4E889E7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F437A-1E12-2E46-BF13-258E80E2008A}" type="datetimeFigureOut">
              <a:rPr lang="en-US" smtClean="0"/>
              <a:t>4/11/23</a:t>
            </a:fld>
            <a:endParaRPr lang="en-US"/>
          </a:p>
        </p:txBody>
      </p:sp>
      <p:sp>
        <p:nvSpPr>
          <p:cNvPr id="5" name="Footer Placeholder 4">
            <a:extLst>
              <a:ext uri="{FF2B5EF4-FFF2-40B4-BE49-F238E27FC236}">
                <a16:creationId xmlns:a16="http://schemas.microsoft.com/office/drawing/2014/main" id="{C2BE7E02-92EF-C74D-95C3-B6EAF3707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8537BD-4C97-644A-BDE4-1778D27AA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B25F3-BAA0-2E4D-B660-27975D2E3199}" type="slidenum">
              <a:rPr lang="en-US" smtClean="0"/>
              <a:t>‹#›</a:t>
            </a:fld>
            <a:endParaRPr lang="en-US"/>
          </a:p>
        </p:txBody>
      </p:sp>
    </p:spTree>
    <p:extLst>
      <p:ext uri="{BB962C8B-B14F-4D97-AF65-F5344CB8AC3E}">
        <p14:creationId xmlns:p14="http://schemas.microsoft.com/office/powerpoint/2010/main" val="376027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wt.nssl.noaa.gov/sfe/2022/docs/HWT_SFE_2022_Prelim_Findings_FINAL.pdf"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wt.nssl.noaa.gov/sfe/2022/docs/HWT_SFE_2022_Prelim_Findings_FINAL.pdf"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humacher.atmos.colostate.edu/hilla/csu_ml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hyperlink" Target="http://schumacher.atmos.colostate.edu/hilla/csu_mlp/" TargetMode="External"/><Relationship Id="rId2" Type="http://schemas.openxmlformats.org/officeDocument/2006/relationships/hyperlink" Target="mailto:russ.schumacher@colostate.edu"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42540-1E1F-CD4B-B252-7DCAB7B54E9A}"/>
              </a:ext>
            </a:extLst>
          </p:cNvPr>
          <p:cNvSpPr>
            <a:spLocks noGrp="1"/>
          </p:cNvSpPr>
          <p:nvPr>
            <p:ph type="ctrTitle"/>
          </p:nvPr>
        </p:nvSpPr>
        <p:spPr>
          <a:xfrm>
            <a:off x="882868" y="-543775"/>
            <a:ext cx="9144000" cy="2387600"/>
          </a:xfrm>
        </p:spPr>
        <p:txBody>
          <a:bodyPr>
            <a:normAutofit/>
          </a:bodyPr>
          <a:lstStyle/>
          <a:p>
            <a:pPr algn="l"/>
            <a:r>
              <a:rPr lang="en-US" sz="4400" dirty="0">
                <a:latin typeface="Helvetica" pitchFamily="2" charset="0"/>
              </a:rPr>
              <a:t>Probabilistic Predictions of Severe Weather with Machine Learning</a:t>
            </a:r>
          </a:p>
        </p:txBody>
      </p:sp>
      <p:sp>
        <p:nvSpPr>
          <p:cNvPr id="4" name="Subtitle 2">
            <a:extLst>
              <a:ext uri="{FF2B5EF4-FFF2-40B4-BE49-F238E27FC236}">
                <a16:creationId xmlns:a16="http://schemas.microsoft.com/office/drawing/2014/main" id="{7672BDF1-E805-7F49-97A3-D4A4CF51DA0E}"/>
              </a:ext>
            </a:extLst>
          </p:cNvPr>
          <p:cNvSpPr>
            <a:spLocks noGrp="1"/>
          </p:cNvSpPr>
          <p:nvPr>
            <p:ph type="subTitle" idx="1"/>
          </p:nvPr>
        </p:nvSpPr>
        <p:spPr>
          <a:xfrm>
            <a:off x="882868" y="2557997"/>
            <a:ext cx="9144000" cy="1655762"/>
          </a:xfrm>
        </p:spPr>
        <p:txBody>
          <a:bodyPr>
            <a:normAutofit/>
          </a:bodyPr>
          <a:lstStyle/>
          <a:p>
            <a:pPr algn="l"/>
            <a:r>
              <a:rPr lang="en-US" sz="2000" dirty="0">
                <a:latin typeface="Helvetica" pitchFamily="2" charset="0"/>
              </a:rPr>
              <a:t>Aaron J. Hill and Russ S. Schumacher</a:t>
            </a:r>
          </a:p>
          <a:p>
            <a:pPr algn="l"/>
            <a:r>
              <a:rPr lang="en-US" sz="2000" dirty="0">
                <a:latin typeface="Helvetica" pitchFamily="2" charset="0"/>
              </a:rPr>
              <a:t>Colorado State University</a:t>
            </a:r>
          </a:p>
          <a:p>
            <a:pPr algn="l"/>
            <a:endParaRPr lang="en-US" sz="2000" dirty="0">
              <a:latin typeface="Helvetica" pitchFamily="2" charset="0"/>
            </a:endParaRPr>
          </a:p>
        </p:txBody>
      </p:sp>
      <p:pic>
        <p:nvPicPr>
          <p:cNvPr id="6" name="Picture 5" descr="A close up of a logo&#10;&#10;Description automatically generated">
            <a:extLst>
              <a:ext uri="{FF2B5EF4-FFF2-40B4-BE49-F238E27FC236}">
                <a16:creationId xmlns:a16="http://schemas.microsoft.com/office/drawing/2014/main" id="{2EDCF17F-97ED-F346-B554-424ABFCB9703}"/>
              </a:ext>
            </a:extLst>
          </p:cNvPr>
          <p:cNvPicPr>
            <a:picLocks noChangeAspect="1"/>
          </p:cNvPicPr>
          <p:nvPr/>
        </p:nvPicPr>
        <p:blipFill>
          <a:blip r:embed="rId2"/>
          <a:stretch>
            <a:fillRect/>
          </a:stretch>
        </p:blipFill>
        <p:spPr>
          <a:xfrm>
            <a:off x="8534400" y="3946398"/>
            <a:ext cx="2133599" cy="2133599"/>
          </a:xfrm>
          <a:prstGeom prst="rect">
            <a:avLst/>
          </a:prstGeom>
        </p:spPr>
      </p:pic>
      <p:sp>
        <p:nvSpPr>
          <p:cNvPr id="7" name="Rectangle 6">
            <a:extLst>
              <a:ext uri="{FF2B5EF4-FFF2-40B4-BE49-F238E27FC236}">
                <a16:creationId xmlns:a16="http://schemas.microsoft.com/office/drawing/2014/main" id="{5AEBE0C4-7FF1-C64F-BF3D-3752D05B4E74}"/>
              </a:ext>
            </a:extLst>
          </p:cNvPr>
          <p:cNvSpPr/>
          <p:nvPr/>
        </p:nvSpPr>
        <p:spPr>
          <a:xfrm>
            <a:off x="882868" y="6128688"/>
            <a:ext cx="3828164" cy="523220"/>
          </a:xfrm>
          <a:prstGeom prst="rect">
            <a:avLst/>
          </a:prstGeom>
        </p:spPr>
        <p:txBody>
          <a:bodyPr wrap="none">
            <a:spAutoFit/>
          </a:bodyPr>
          <a:lstStyle/>
          <a:p>
            <a:r>
              <a:rPr lang="en-US" sz="1400" dirty="0">
                <a:latin typeface="Helvetica" pitchFamily="2" charset="0"/>
              </a:rPr>
              <a:t>Indianapolis Regional WFOs Training Session</a:t>
            </a:r>
          </a:p>
          <a:p>
            <a:r>
              <a:rPr lang="en-US" sz="1400" dirty="0">
                <a:latin typeface="Helvetica" pitchFamily="2" charset="0"/>
              </a:rPr>
              <a:t>Wednesday April 12</a:t>
            </a:r>
            <a:r>
              <a:rPr lang="en-US" sz="1400" baseline="30000" dirty="0">
                <a:latin typeface="Helvetica" pitchFamily="2" charset="0"/>
              </a:rPr>
              <a:t>th</a:t>
            </a:r>
            <a:r>
              <a:rPr lang="en-US" sz="1400" dirty="0">
                <a:latin typeface="Helvetica" pitchFamily="2" charset="0"/>
              </a:rPr>
              <a:t> 2023</a:t>
            </a:r>
          </a:p>
        </p:txBody>
      </p:sp>
      <p:pic>
        <p:nvPicPr>
          <p:cNvPr id="1026" name="Picture 2">
            <a:extLst>
              <a:ext uri="{FF2B5EF4-FFF2-40B4-BE49-F238E27FC236}">
                <a16:creationId xmlns:a16="http://schemas.microsoft.com/office/drawing/2014/main" id="{C562A1BF-9E14-6C2A-B7D3-E501A2218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719" y="2464586"/>
            <a:ext cx="4790962" cy="11557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1BD22E9-55F6-585B-9C16-E1E2E71C2071}"/>
              </a:ext>
            </a:extLst>
          </p:cNvPr>
          <p:cNvSpPr txBox="1"/>
          <p:nvPr/>
        </p:nvSpPr>
        <p:spPr>
          <a:xfrm>
            <a:off x="882868" y="3693895"/>
            <a:ext cx="6100010" cy="1323439"/>
          </a:xfrm>
          <a:prstGeom prst="rect">
            <a:avLst/>
          </a:prstGeom>
          <a:noFill/>
        </p:spPr>
        <p:txBody>
          <a:bodyPr wrap="square">
            <a:spAutoFit/>
          </a:bodyPr>
          <a:lstStyle/>
          <a:p>
            <a:pPr rtl="0" fontAlgn="base"/>
            <a:r>
              <a:rPr lang="en-US" sz="1600" b="0" i="0" u="none" strike="noStrike" dirty="0">
                <a:effectLst/>
                <a:latin typeface="Helvetica" pitchFamily="2" charset="0"/>
              </a:rPr>
              <a:t>Along with NOAA partners: Israel </a:t>
            </a:r>
            <a:r>
              <a:rPr lang="en-US" sz="1600" b="0" i="0" u="none" strike="noStrike" dirty="0" err="1">
                <a:effectLst/>
                <a:latin typeface="Helvetica" pitchFamily="2" charset="0"/>
              </a:rPr>
              <a:t>Jirak</a:t>
            </a:r>
            <a:r>
              <a:rPr lang="en-US" sz="1600" b="0" i="0" u="none" strike="noStrike" dirty="0">
                <a:effectLst/>
                <a:latin typeface="Helvetica" pitchFamily="2" charset="0"/>
              </a:rPr>
              <a:t> (SPC), Mark Klein and Jim Nelson (WPC)</a:t>
            </a:r>
            <a:r>
              <a:rPr lang="en-US" sz="1600" b="0" i="0" dirty="0">
                <a:effectLst/>
                <a:latin typeface="Helvetica" pitchFamily="2" charset="0"/>
              </a:rPr>
              <a:t>​</a:t>
            </a:r>
          </a:p>
          <a:p>
            <a:pPr rtl="0" fontAlgn="base"/>
            <a:endParaRPr lang="en-US" sz="1600" b="0" i="0" dirty="0">
              <a:effectLst/>
              <a:latin typeface="Segoe UI" panose="020F0502020204030204" pitchFamily="34" charset="0"/>
            </a:endParaRPr>
          </a:p>
          <a:p>
            <a:pPr rtl="0" fontAlgn="base"/>
            <a:r>
              <a:rPr lang="en-US" sz="1600" b="0" i="0" u="none" strike="noStrike" dirty="0">
                <a:effectLst/>
                <a:latin typeface="Helvetica" pitchFamily="2" charset="0"/>
              </a:rPr>
              <a:t>And contributions from Allie Mazurek (CSU) and Hanna McDaniel (FSU)</a:t>
            </a:r>
            <a:r>
              <a:rPr lang="en-US" sz="1600" b="0" i="0" dirty="0">
                <a:effectLst/>
                <a:latin typeface="Helvetica" pitchFamily="2" charset="0"/>
              </a:rPr>
              <a:t>​</a:t>
            </a:r>
            <a:endParaRPr lang="en-US" sz="1600" b="0" i="0" dirty="0">
              <a:effectLst/>
              <a:latin typeface="Segoe UI" panose="020B0502040204020203" pitchFamily="34" charset="0"/>
            </a:endParaRPr>
          </a:p>
        </p:txBody>
      </p:sp>
      <p:sp>
        <p:nvSpPr>
          <p:cNvPr id="10" name="TextBox 9">
            <a:extLst>
              <a:ext uri="{FF2B5EF4-FFF2-40B4-BE49-F238E27FC236}">
                <a16:creationId xmlns:a16="http://schemas.microsoft.com/office/drawing/2014/main" id="{8AEC6A8C-AF18-B6D7-321D-E67F17F77E7B}"/>
              </a:ext>
            </a:extLst>
          </p:cNvPr>
          <p:cNvSpPr txBox="1"/>
          <p:nvPr/>
        </p:nvSpPr>
        <p:spPr>
          <a:xfrm>
            <a:off x="6551194" y="6195666"/>
            <a:ext cx="6100010" cy="646331"/>
          </a:xfrm>
          <a:prstGeom prst="rect">
            <a:avLst/>
          </a:prstGeom>
          <a:noFill/>
        </p:spPr>
        <p:txBody>
          <a:bodyPr wrap="square">
            <a:spAutoFit/>
          </a:bodyPr>
          <a:lstStyle/>
          <a:p>
            <a:pPr algn="ctr"/>
            <a:r>
              <a:rPr lang="en-US" sz="1800" b="1" i="0" u="none" strike="noStrike" dirty="0">
                <a:effectLst/>
                <a:latin typeface="Helvetica" pitchFamily="2" charset="0"/>
              </a:rPr>
              <a:t>Research supported by NOAA JTTI grants NA20OAR4590350 and NA21OAR4590187 </a:t>
            </a:r>
            <a:r>
              <a:rPr lang="en-US" sz="1800" b="0" i="0" dirty="0">
                <a:effectLst/>
                <a:latin typeface="Helvetica" pitchFamily="2" charset="0"/>
              </a:rPr>
              <a:t>​</a:t>
            </a:r>
            <a:endParaRPr lang="en-US" dirty="0"/>
          </a:p>
        </p:txBody>
      </p:sp>
    </p:spTree>
    <p:extLst>
      <p:ext uri="{BB962C8B-B14F-4D97-AF65-F5344CB8AC3E}">
        <p14:creationId xmlns:p14="http://schemas.microsoft.com/office/powerpoint/2010/main" val="332310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5103-A540-924B-8845-F2533C19F517}"/>
              </a:ext>
            </a:extLst>
          </p:cNvPr>
          <p:cNvSpPr>
            <a:spLocks noGrp="1"/>
          </p:cNvSpPr>
          <p:nvPr>
            <p:ph type="title"/>
          </p:nvPr>
        </p:nvSpPr>
        <p:spPr>
          <a:xfrm>
            <a:off x="1039285" y="381000"/>
            <a:ext cx="10111316" cy="570722"/>
          </a:xfrm>
        </p:spPr>
        <p:txBody>
          <a:bodyPr/>
          <a:lstStyle/>
          <a:p>
            <a:r>
              <a:rPr lang="en-US" sz="3200"/>
              <a:t>Second example case: 28-29 December 2021</a:t>
            </a:r>
          </a:p>
        </p:txBody>
      </p:sp>
      <p:sp>
        <p:nvSpPr>
          <p:cNvPr id="8" name="TextBox 7">
            <a:extLst>
              <a:ext uri="{FF2B5EF4-FFF2-40B4-BE49-F238E27FC236}">
                <a16:creationId xmlns:a16="http://schemas.microsoft.com/office/drawing/2014/main" id="{D3299387-23A8-8E48-9843-40C4A78647DB}"/>
              </a:ext>
            </a:extLst>
          </p:cNvPr>
          <p:cNvSpPr txBox="1"/>
          <p:nvPr/>
        </p:nvSpPr>
        <p:spPr>
          <a:xfrm>
            <a:off x="245345" y="1257171"/>
            <a:ext cx="5493812" cy="369332"/>
          </a:xfrm>
          <a:prstGeom prst="rect">
            <a:avLst/>
          </a:prstGeom>
          <a:noFill/>
        </p:spPr>
        <p:txBody>
          <a:bodyPr wrap="none" rtlCol="0">
            <a:spAutoFit/>
          </a:bodyPr>
          <a:lstStyle/>
          <a:p>
            <a:r>
              <a:rPr lang="en-US">
                <a:latin typeface="Helvetica" charset="0"/>
                <a:ea typeface="Helvetica" charset="0"/>
                <a:cs typeface="Helvetica" charset="0"/>
              </a:rPr>
              <a:t>SPC Day 3 outlook, issued 0819 UTC 26 December</a:t>
            </a:r>
          </a:p>
        </p:txBody>
      </p:sp>
      <p:pic>
        <p:nvPicPr>
          <p:cNvPr id="10" name="Picture 9">
            <a:extLst>
              <a:ext uri="{FF2B5EF4-FFF2-40B4-BE49-F238E27FC236}">
                <a16:creationId xmlns:a16="http://schemas.microsoft.com/office/drawing/2014/main" id="{56D9F008-6F13-A74A-8629-9224BF374EF6}"/>
              </a:ext>
            </a:extLst>
          </p:cNvPr>
          <p:cNvPicPr>
            <a:picLocks noChangeAspect="1"/>
          </p:cNvPicPr>
          <p:nvPr/>
        </p:nvPicPr>
        <p:blipFill>
          <a:blip r:embed="rId2"/>
          <a:srcRect l="20" r="20"/>
          <a:stretch/>
        </p:blipFill>
        <p:spPr>
          <a:xfrm>
            <a:off x="245345" y="1698924"/>
            <a:ext cx="5746795" cy="3915037"/>
          </a:xfrm>
          <a:prstGeom prst="rect">
            <a:avLst/>
          </a:prstGeom>
        </p:spPr>
      </p:pic>
      <p:sp>
        <p:nvSpPr>
          <p:cNvPr id="13" name="TextBox 12">
            <a:extLst>
              <a:ext uri="{FF2B5EF4-FFF2-40B4-BE49-F238E27FC236}">
                <a16:creationId xmlns:a16="http://schemas.microsoft.com/office/drawing/2014/main" id="{3B09FF81-EDD0-DE4F-B312-C9C6F7E5ECBA}"/>
              </a:ext>
            </a:extLst>
          </p:cNvPr>
          <p:cNvSpPr txBox="1"/>
          <p:nvPr/>
        </p:nvSpPr>
        <p:spPr>
          <a:xfrm>
            <a:off x="6360458" y="1132804"/>
            <a:ext cx="5066580" cy="369332"/>
          </a:xfrm>
          <a:prstGeom prst="rect">
            <a:avLst/>
          </a:prstGeom>
          <a:noFill/>
        </p:spPr>
        <p:txBody>
          <a:bodyPr wrap="none" rtlCol="0">
            <a:spAutoFit/>
          </a:bodyPr>
          <a:lstStyle/>
          <a:p>
            <a:r>
              <a:rPr lang="en-US">
                <a:latin typeface="Helvetica" charset="0"/>
                <a:ea typeface="Helvetica" charset="0"/>
                <a:cs typeface="Helvetica" charset="0"/>
              </a:rPr>
              <a:t>CSU-MLP day 3 forecast from 0000 UTC GEFS</a:t>
            </a:r>
          </a:p>
        </p:txBody>
      </p:sp>
      <p:pic>
        <p:nvPicPr>
          <p:cNvPr id="6" name="Picture 5">
            <a:extLst>
              <a:ext uri="{FF2B5EF4-FFF2-40B4-BE49-F238E27FC236}">
                <a16:creationId xmlns:a16="http://schemas.microsoft.com/office/drawing/2014/main" id="{2A930BDD-06C8-EE4D-8436-6B188FD894E7}"/>
              </a:ext>
            </a:extLst>
          </p:cNvPr>
          <p:cNvPicPr>
            <a:picLocks noChangeAspect="1"/>
          </p:cNvPicPr>
          <p:nvPr/>
        </p:nvPicPr>
        <p:blipFill rotWithShape="1">
          <a:blip r:embed="rId3"/>
          <a:srcRect t="2737" r="50000"/>
          <a:stretch/>
        </p:blipFill>
        <p:spPr>
          <a:xfrm>
            <a:off x="6290414" y="1502136"/>
            <a:ext cx="5656241" cy="4551822"/>
          </a:xfrm>
          <a:prstGeom prst="rect">
            <a:avLst/>
          </a:prstGeom>
        </p:spPr>
      </p:pic>
    </p:spTree>
    <p:extLst>
      <p:ext uri="{BB962C8B-B14F-4D97-AF65-F5344CB8AC3E}">
        <p14:creationId xmlns:p14="http://schemas.microsoft.com/office/powerpoint/2010/main" val="51376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D098A0-F2E0-2643-9178-8BA9452D889E}"/>
              </a:ext>
            </a:extLst>
          </p:cNvPr>
          <p:cNvPicPr>
            <a:picLocks noChangeAspect="1"/>
          </p:cNvPicPr>
          <p:nvPr/>
        </p:nvPicPr>
        <p:blipFill rotWithShape="1">
          <a:blip r:embed="rId2"/>
          <a:srcRect l="50000"/>
          <a:stretch/>
        </p:blipFill>
        <p:spPr>
          <a:xfrm>
            <a:off x="245345" y="1623414"/>
            <a:ext cx="5550408" cy="4592302"/>
          </a:xfrm>
          <a:prstGeom prst="rect">
            <a:avLst/>
          </a:prstGeom>
        </p:spPr>
      </p:pic>
      <p:pic>
        <p:nvPicPr>
          <p:cNvPr id="12" name="Picture 11">
            <a:extLst>
              <a:ext uri="{FF2B5EF4-FFF2-40B4-BE49-F238E27FC236}">
                <a16:creationId xmlns:a16="http://schemas.microsoft.com/office/drawing/2014/main" id="{AB781237-F6E1-1E45-B28D-A8F076880CD2}"/>
              </a:ext>
            </a:extLst>
          </p:cNvPr>
          <p:cNvPicPr>
            <a:picLocks noChangeAspect="1"/>
          </p:cNvPicPr>
          <p:nvPr/>
        </p:nvPicPr>
        <p:blipFill rotWithShape="1">
          <a:blip r:embed="rId2"/>
          <a:srcRect r="50000"/>
          <a:stretch/>
        </p:blipFill>
        <p:spPr>
          <a:xfrm>
            <a:off x="6312271" y="1623414"/>
            <a:ext cx="5550408" cy="4592302"/>
          </a:xfrm>
          <a:prstGeom prst="rect">
            <a:avLst/>
          </a:prstGeom>
        </p:spPr>
      </p:pic>
      <p:sp>
        <p:nvSpPr>
          <p:cNvPr id="2" name="Title 1">
            <a:extLst>
              <a:ext uri="{FF2B5EF4-FFF2-40B4-BE49-F238E27FC236}">
                <a16:creationId xmlns:a16="http://schemas.microsoft.com/office/drawing/2014/main" id="{BE315103-A540-924B-8845-F2533C19F517}"/>
              </a:ext>
            </a:extLst>
          </p:cNvPr>
          <p:cNvSpPr>
            <a:spLocks noGrp="1"/>
          </p:cNvSpPr>
          <p:nvPr>
            <p:ph type="title"/>
          </p:nvPr>
        </p:nvSpPr>
        <p:spPr>
          <a:xfrm>
            <a:off x="582085" y="349059"/>
            <a:ext cx="10548350" cy="570722"/>
          </a:xfrm>
        </p:spPr>
        <p:txBody>
          <a:bodyPr/>
          <a:lstStyle/>
          <a:p>
            <a:r>
              <a:rPr lang="en-US" sz="3200"/>
              <a:t>28-29 December 2021: swing and a miss</a:t>
            </a:r>
          </a:p>
        </p:txBody>
      </p:sp>
      <p:sp>
        <p:nvSpPr>
          <p:cNvPr id="8" name="TextBox 7">
            <a:extLst>
              <a:ext uri="{FF2B5EF4-FFF2-40B4-BE49-F238E27FC236}">
                <a16:creationId xmlns:a16="http://schemas.microsoft.com/office/drawing/2014/main" id="{D3299387-23A8-8E48-9843-40C4A78647DB}"/>
              </a:ext>
            </a:extLst>
          </p:cNvPr>
          <p:cNvSpPr txBox="1"/>
          <p:nvPr/>
        </p:nvSpPr>
        <p:spPr>
          <a:xfrm>
            <a:off x="245345" y="1257171"/>
            <a:ext cx="5493812" cy="369332"/>
          </a:xfrm>
          <a:prstGeom prst="rect">
            <a:avLst/>
          </a:prstGeom>
          <a:noFill/>
        </p:spPr>
        <p:txBody>
          <a:bodyPr wrap="none" rtlCol="0">
            <a:spAutoFit/>
          </a:bodyPr>
          <a:lstStyle/>
          <a:p>
            <a:r>
              <a:rPr lang="en-US">
                <a:latin typeface="Helvetica" charset="0"/>
                <a:ea typeface="Helvetica" charset="0"/>
                <a:cs typeface="Helvetica" charset="0"/>
              </a:rPr>
              <a:t>SPC Day 3 outlook, issued 0710 UTC 13 December</a:t>
            </a:r>
          </a:p>
        </p:txBody>
      </p:sp>
      <p:sp>
        <p:nvSpPr>
          <p:cNvPr id="13" name="TextBox 12">
            <a:extLst>
              <a:ext uri="{FF2B5EF4-FFF2-40B4-BE49-F238E27FC236}">
                <a16:creationId xmlns:a16="http://schemas.microsoft.com/office/drawing/2014/main" id="{3B09FF81-EDD0-DE4F-B312-C9C6F7E5ECBA}"/>
              </a:ext>
            </a:extLst>
          </p:cNvPr>
          <p:cNvSpPr txBox="1"/>
          <p:nvPr/>
        </p:nvSpPr>
        <p:spPr>
          <a:xfrm>
            <a:off x="6452845" y="1233759"/>
            <a:ext cx="5066580" cy="369332"/>
          </a:xfrm>
          <a:prstGeom prst="rect">
            <a:avLst/>
          </a:prstGeom>
          <a:noFill/>
        </p:spPr>
        <p:txBody>
          <a:bodyPr wrap="none" rtlCol="0">
            <a:spAutoFit/>
          </a:bodyPr>
          <a:lstStyle/>
          <a:p>
            <a:r>
              <a:rPr lang="en-US">
                <a:latin typeface="Helvetica" charset="0"/>
                <a:ea typeface="Helvetica" charset="0"/>
                <a:cs typeface="Helvetica" charset="0"/>
              </a:rPr>
              <a:t>CSU-MLP day 3 forecast from 0000 UTC GEFS</a:t>
            </a:r>
          </a:p>
        </p:txBody>
      </p:sp>
      <p:sp>
        <p:nvSpPr>
          <p:cNvPr id="11" name="TextBox 10">
            <a:extLst>
              <a:ext uri="{FF2B5EF4-FFF2-40B4-BE49-F238E27FC236}">
                <a16:creationId xmlns:a16="http://schemas.microsoft.com/office/drawing/2014/main" id="{07417A39-70FF-D349-8CA3-91175E238826}"/>
              </a:ext>
            </a:extLst>
          </p:cNvPr>
          <p:cNvSpPr txBox="1"/>
          <p:nvPr/>
        </p:nvSpPr>
        <p:spPr>
          <a:xfrm>
            <a:off x="3970724" y="5288510"/>
            <a:ext cx="1768433" cy="369332"/>
          </a:xfrm>
          <a:prstGeom prst="rect">
            <a:avLst/>
          </a:prstGeom>
          <a:solidFill>
            <a:schemeClr val="bg1"/>
          </a:solidFill>
          <a:ln>
            <a:solidFill>
              <a:schemeClr val="tx1"/>
            </a:solidFill>
          </a:ln>
        </p:spPr>
        <p:txBody>
          <a:bodyPr wrap="none" rtlCol="0">
            <a:spAutoFit/>
          </a:bodyPr>
          <a:lstStyle/>
          <a:p>
            <a:r>
              <a:rPr lang="en-US">
                <a:latin typeface="Helvetica" charset="0"/>
                <a:ea typeface="Helvetica" charset="0"/>
                <a:cs typeface="Helvetica" charset="0"/>
              </a:rPr>
              <a:t>SPC BSS = 0.0</a:t>
            </a:r>
          </a:p>
        </p:txBody>
      </p:sp>
      <p:sp>
        <p:nvSpPr>
          <p:cNvPr id="14" name="TextBox 13">
            <a:extLst>
              <a:ext uri="{FF2B5EF4-FFF2-40B4-BE49-F238E27FC236}">
                <a16:creationId xmlns:a16="http://schemas.microsoft.com/office/drawing/2014/main" id="{933988A6-293C-FB45-8952-52F7A3B45F27}"/>
              </a:ext>
            </a:extLst>
          </p:cNvPr>
          <p:cNvSpPr txBox="1"/>
          <p:nvPr/>
        </p:nvSpPr>
        <p:spPr>
          <a:xfrm>
            <a:off x="9778934" y="5254909"/>
            <a:ext cx="1986441" cy="369332"/>
          </a:xfrm>
          <a:prstGeom prst="rect">
            <a:avLst/>
          </a:prstGeom>
          <a:solidFill>
            <a:schemeClr val="bg1"/>
          </a:solidFill>
          <a:ln>
            <a:solidFill>
              <a:schemeClr val="tx1"/>
            </a:solidFill>
          </a:ln>
        </p:spPr>
        <p:txBody>
          <a:bodyPr wrap="none" rtlCol="0">
            <a:spAutoFit/>
          </a:bodyPr>
          <a:lstStyle/>
          <a:p>
            <a:r>
              <a:rPr lang="en-US">
                <a:latin typeface="Helvetica" charset="0"/>
                <a:ea typeface="Helvetica" charset="0"/>
                <a:cs typeface="Helvetica" charset="0"/>
              </a:rPr>
              <a:t>CSU BSS = -7.42</a:t>
            </a:r>
          </a:p>
        </p:txBody>
      </p:sp>
      <p:pic>
        <p:nvPicPr>
          <p:cNvPr id="9" name="Picture 8">
            <a:extLst>
              <a:ext uri="{FF2B5EF4-FFF2-40B4-BE49-F238E27FC236}">
                <a16:creationId xmlns:a16="http://schemas.microsoft.com/office/drawing/2014/main" id="{E02D7A30-7ED9-8842-8078-9F2161ABB151}"/>
              </a:ext>
            </a:extLst>
          </p:cNvPr>
          <p:cNvPicPr>
            <a:picLocks noChangeAspect="1"/>
          </p:cNvPicPr>
          <p:nvPr/>
        </p:nvPicPr>
        <p:blipFill>
          <a:blip r:embed="rId3"/>
          <a:stretch>
            <a:fillRect/>
          </a:stretch>
        </p:blipFill>
        <p:spPr>
          <a:xfrm>
            <a:off x="6728800" y="1831072"/>
            <a:ext cx="4717350" cy="3160625"/>
          </a:xfrm>
          <a:prstGeom prst="rect">
            <a:avLst/>
          </a:prstGeom>
        </p:spPr>
      </p:pic>
      <p:sp>
        <p:nvSpPr>
          <p:cNvPr id="10" name="TextBox 9">
            <a:extLst>
              <a:ext uri="{FF2B5EF4-FFF2-40B4-BE49-F238E27FC236}">
                <a16:creationId xmlns:a16="http://schemas.microsoft.com/office/drawing/2014/main" id="{FD8E8F92-FFE8-BE4D-878D-D329256564DE}"/>
              </a:ext>
            </a:extLst>
          </p:cNvPr>
          <p:cNvSpPr txBox="1"/>
          <p:nvPr/>
        </p:nvSpPr>
        <p:spPr>
          <a:xfrm>
            <a:off x="9778934" y="4720433"/>
            <a:ext cx="1414170" cy="307777"/>
          </a:xfrm>
          <a:prstGeom prst="rect">
            <a:avLst/>
          </a:prstGeom>
          <a:noFill/>
        </p:spPr>
        <p:txBody>
          <a:bodyPr wrap="none" rtlCol="0">
            <a:spAutoFit/>
          </a:bodyPr>
          <a:lstStyle/>
          <a:p>
            <a:r>
              <a:rPr lang="en-US" sz="1400">
                <a:solidFill>
                  <a:schemeClr val="bg1"/>
                </a:solidFill>
                <a:latin typeface="Helvetica" charset="0"/>
                <a:ea typeface="Helvetica" charset="0"/>
                <a:cs typeface="Helvetica" charset="0"/>
              </a:rPr>
              <a:t>@</a:t>
            </a:r>
            <a:r>
              <a:rPr lang="en-US" sz="1400" err="1">
                <a:solidFill>
                  <a:schemeClr val="bg1"/>
                </a:solidFill>
                <a:latin typeface="Helvetica" charset="0"/>
                <a:ea typeface="Helvetica" charset="0"/>
                <a:cs typeface="Helvetica" charset="0"/>
              </a:rPr>
              <a:t>PitchingNinja</a:t>
            </a:r>
            <a:endParaRPr lang="en-US" sz="140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10502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454C-A54A-8448-904A-864CC945E632}"/>
              </a:ext>
            </a:extLst>
          </p:cNvPr>
          <p:cNvSpPr>
            <a:spLocks noGrp="1"/>
          </p:cNvSpPr>
          <p:nvPr>
            <p:ph type="title"/>
          </p:nvPr>
        </p:nvSpPr>
        <p:spPr>
          <a:xfrm>
            <a:off x="538542" y="0"/>
            <a:ext cx="10852612" cy="631371"/>
          </a:xfrm>
        </p:spPr>
        <p:txBody>
          <a:bodyPr/>
          <a:lstStyle/>
          <a:p>
            <a:r>
              <a:rPr lang="en-US" sz="3200"/>
              <a:t>Brier skill score, by day and hazard</a:t>
            </a:r>
          </a:p>
        </p:txBody>
      </p:sp>
      <p:sp>
        <p:nvSpPr>
          <p:cNvPr id="4" name="Slide Number Placeholder 3">
            <a:extLst>
              <a:ext uri="{FF2B5EF4-FFF2-40B4-BE49-F238E27FC236}">
                <a16:creationId xmlns:a16="http://schemas.microsoft.com/office/drawing/2014/main" id="{AF508A5E-28CB-1448-8CAF-E63AA7CAC98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pic>
        <p:nvPicPr>
          <p:cNvPr id="6" name="Picture 5">
            <a:extLst>
              <a:ext uri="{FF2B5EF4-FFF2-40B4-BE49-F238E27FC236}">
                <a16:creationId xmlns:a16="http://schemas.microsoft.com/office/drawing/2014/main" id="{814AFAB6-66C4-5B42-8AB8-DDCA10A73D05}"/>
              </a:ext>
            </a:extLst>
          </p:cNvPr>
          <p:cNvPicPr>
            <a:picLocks noChangeAspect="1"/>
          </p:cNvPicPr>
          <p:nvPr/>
        </p:nvPicPr>
        <p:blipFill>
          <a:blip r:embed="rId2"/>
          <a:srcRect/>
          <a:stretch/>
        </p:blipFill>
        <p:spPr>
          <a:xfrm>
            <a:off x="1591231" y="722230"/>
            <a:ext cx="6409901" cy="4671044"/>
          </a:xfrm>
          <a:prstGeom prst="rect">
            <a:avLst/>
          </a:prstGeom>
        </p:spPr>
      </p:pic>
      <p:sp>
        <p:nvSpPr>
          <p:cNvPr id="17" name="TextBox 16">
            <a:extLst>
              <a:ext uri="{FF2B5EF4-FFF2-40B4-BE49-F238E27FC236}">
                <a16:creationId xmlns:a16="http://schemas.microsoft.com/office/drawing/2014/main" id="{4E515FE0-4927-D346-A3D1-C5F806DA118D}"/>
              </a:ext>
            </a:extLst>
          </p:cNvPr>
          <p:cNvSpPr txBox="1"/>
          <p:nvPr/>
        </p:nvSpPr>
        <p:spPr>
          <a:xfrm>
            <a:off x="350728" y="5484135"/>
            <a:ext cx="11490544"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Helvetica" charset="0"/>
                <a:ea typeface="Helvetica" charset="0"/>
                <a:cs typeface="Helvetica" charset="0"/>
              </a:rPr>
              <a:t>SPC’s expertise really shows on day 1: they have higher </a:t>
            </a:r>
            <a:r>
              <a:rPr lang="en-US" sz="2400" dirty="0">
                <a:latin typeface="Helvetica" charset="0"/>
                <a:ea typeface="Helvetica" charset="0"/>
                <a:cs typeface="Helvetica" charset="0"/>
              </a:rPr>
              <a:t>skill</a:t>
            </a:r>
            <a:r>
              <a:rPr kumimoji="0" lang="en-US" sz="2400" b="0" i="0" u="none" strike="noStrike" kern="1200" cap="none" spc="0" normalizeH="0" baseline="0" noProof="0" dirty="0">
                <a:ln>
                  <a:noFill/>
                </a:ln>
                <a:effectLst/>
                <a:uLnTx/>
                <a:uFillTx/>
                <a:latin typeface="Helvetica" charset="0"/>
                <a:ea typeface="Helvetica" charset="0"/>
                <a:cs typeface="Helvetica" charset="0"/>
              </a:rPr>
              <a:t> for all hazards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Helvetica" charset="0"/>
                <a:ea typeface="Helvetica" charset="0"/>
                <a:cs typeface="Helvetica" charset="0"/>
              </a:rPr>
              <a:t>Both SPC and CSU-MLP were most skillful for wind, least for hail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Helvetica" charset="0"/>
                <a:ea typeface="Helvetica" charset="0"/>
                <a:cs typeface="Helvetica" charset="0"/>
              </a:rPr>
              <a:t>CSU-MLP was more skillful for day 2 wind and day 3 aggregate severe</a:t>
            </a:r>
            <a:endParaRPr kumimoji="0" lang="en-US" sz="2400" b="0" u="none" strike="noStrike" kern="1200" cap="none" spc="0" normalizeH="0" baseline="0" noProof="0" dirty="0">
              <a:ln>
                <a:noFill/>
              </a:ln>
              <a:effectLst/>
              <a:uLnTx/>
              <a:uFillTx/>
              <a:latin typeface="Helvetica" charset="0"/>
              <a:ea typeface="Helvetica" charset="0"/>
              <a:cs typeface="Helvetica" charset="0"/>
            </a:endParaRPr>
          </a:p>
        </p:txBody>
      </p:sp>
      <p:sp>
        <p:nvSpPr>
          <p:cNvPr id="3" name="TextBox 2">
            <a:extLst>
              <a:ext uri="{FF2B5EF4-FFF2-40B4-BE49-F238E27FC236}">
                <a16:creationId xmlns:a16="http://schemas.microsoft.com/office/drawing/2014/main" id="{AE97F85F-49FF-BE4D-DC19-252FA3AFACDF}"/>
              </a:ext>
            </a:extLst>
          </p:cNvPr>
          <p:cNvSpPr txBox="1"/>
          <p:nvPr/>
        </p:nvSpPr>
        <p:spPr>
          <a:xfrm>
            <a:off x="2882347" y="1709107"/>
            <a:ext cx="913263" cy="400110"/>
          </a:xfrm>
          <a:prstGeom prst="rect">
            <a:avLst/>
          </a:prstGeom>
          <a:noFill/>
        </p:spPr>
        <p:txBody>
          <a:bodyPr wrap="none" rtlCol="0">
            <a:spAutoFit/>
          </a:bodyPr>
          <a:lstStyle/>
          <a:p>
            <a:r>
              <a:rPr lang="en-US" sz="2000" b="1">
                <a:latin typeface="Helvetica" charset="0"/>
                <a:ea typeface="Helvetica" charset="0"/>
                <a:cs typeface="Helvetica" charset="0"/>
              </a:rPr>
              <a:t>DAY 1</a:t>
            </a:r>
          </a:p>
        </p:txBody>
      </p:sp>
      <p:sp>
        <p:nvSpPr>
          <p:cNvPr id="5" name="TextBox 4">
            <a:extLst>
              <a:ext uri="{FF2B5EF4-FFF2-40B4-BE49-F238E27FC236}">
                <a16:creationId xmlns:a16="http://schemas.microsoft.com/office/drawing/2014/main" id="{C8CF322D-5B90-BD5E-7458-6C194436EF45}"/>
              </a:ext>
            </a:extLst>
          </p:cNvPr>
          <p:cNvSpPr txBox="1"/>
          <p:nvPr/>
        </p:nvSpPr>
        <p:spPr>
          <a:xfrm>
            <a:off x="5333999" y="1712270"/>
            <a:ext cx="913263" cy="400110"/>
          </a:xfrm>
          <a:prstGeom prst="rect">
            <a:avLst/>
          </a:prstGeom>
          <a:noFill/>
        </p:spPr>
        <p:txBody>
          <a:bodyPr wrap="none" rtlCol="0">
            <a:spAutoFit/>
          </a:bodyPr>
          <a:lstStyle/>
          <a:p>
            <a:r>
              <a:rPr lang="en-US" sz="2000" b="1">
                <a:latin typeface="Helvetica" charset="0"/>
                <a:ea typeface="Helvetica" charset="0"/>
                <a:cs typeface="Helvetica" charset="0"/>
              </a:rPr>
              <a:t>DAY 2</a:t>
            </a:r>
          </a:p>
        </p:txBody>
      </p:sp>
      <p:sp>
        <p:nvSpPr>
          <p:cNvPr id="7" name="TextBox 6">
            <a:extLst>
              <a:ext uri="{FF2B5EF4-FFF2-40B4-BE49-F238E27FC236}">
                <a16:creationId xmlns:a16="http://schemas.microsoft.com/office/drawing/2014/main" id="{B9F1E6E6-D5EC-E5F0-D2C5-E7302E949F93}"/>
              </a:ext>
            </a:extLst>
          </p:cNvPr>
          <p:cNvSpPr txBox="1"/>
          <p:nvPr/>
        </p:nvSpPr>
        <p:spPr>
          <a:xfrm>
            <a:off x="6985033" y="1535556"/>
            <a:ext cx="913263" cy="400110"/>
          </a:xfrm>
          <a:prstGeom prst="rect">
            <a:avLst/>
          </a:prstGeom>
          <a:noFill/>
        </p:spPr>
        <p:txBody>
          <a:bodyPr wrap="none" rtlCol="0">
            <a:spAutoFit/>
          </a:bodyPr>
          <a:lstStyle/>
          <a:p>
            <a:r>
              <a:rPr lang="en-US" sz="2000" b="1">
                <a:latin typeface="Helvetica" charset="0"/>
                <a:ea typeface="Helvetica" charset="0"/>
                <a:cs typeface="Helvetica" charset="0"/>
              </a:rPr>
              <a:t>DAY 3</a:t>
            </a:r>
          </a:p>
        </p:txBody>
      </p:sp>
      <p:sp>
        <p:nvSpPr>
          <p:cNvPr id="9" name="TextBox 8">
            <a:extLst>
              <a:ext uri="{FF2B5EF4-FFF2-40B4-BE49-F238E27FC236}">
                <a16:creationId xmlns:a16="http://schemas.microsoft.com/office/drawing/2014/main" id="{605DDFA5-AB77-DC3E-A6DE-363D41143E53}"/>
              </a:ext>
            </a:extLst>
          </p:cNvPr>
          <p:cNvSpPr txBox="1"/>
          <p:nvPr/>
        </p:nvSpPr>
        <p:spPr>
          <a:xfrm>
            <a:off x="2246242" y="4505316"/>
            <a:ext cx="784189" cy="400110"/>
          </a:xfrm>
          <a:prstGeom prst="rect">
            <a:avLst/>
          </a:prstGeom>
          <a:noFill/>
        </p:spPr>
        <p:txBody>
          <a:bodyPr wrap="none" rtlCol="0">
            <a:spAutoFit/>
          </a:bodyPr>
          <a:lstStyle/>
          <a:p>
            <a:r>
              <a:rPr lang="en-US" sz="2000" b="1">
                <a:latin typeface="Helvetica" charset="0"/>
                <a:ea typeface="Helvetica" charset="0"/>
                <a:cs typeface="Helvetica" charset="0"/>
              </a:rPr>
              <a:t>HAIL</a:t>
            </a:r>
          </a:p>
        </p:txBody>
      </p:sp>
      <p:sp>
        <p:nvSpPr>
          <p:cNvPr id="10" name="TextBox 9">
            <a:extLst>
              <a:ext uri="{FF2B5EF4-FFF2-40B4-BE49-F238E27FC236}">
                <a16:creationId xmlns:a16="http://schemas.microsoft.com/office/drawing/2014/main" id="{08E899FD-6B96-15CA-1EE3-81B0C7A17172}"/>
              </a:ext>
            </a:extLst>
          </p:cNvPr>
          <p:cNvSpPr txBox="1"/>
          <p:nvPr/>
        </p:nvSpPr>
        <p:spPr>
          <a:xfrm>
            <a:off x="3076245" y="4505316"/>
            <a:ext cx="721993" cy="400110"/>
          </a:xfrm>
          <a:prstGeom prst="rect">
            <a:avLst/>
          </a:prstGeom>
          <a:noFill/>
        </p:spPr>
        <p:txBody>
          <a:bodyPr wrap="none" rtlCol="0">
            <a:spAutoFit/>
          </a:bodyPr>
          <a:lstStyle/>
          <a:p>
            <a:r>
              <a:rPr lang="en-US" sz="2000" b="1">
                <a:latin typeface="Helvetica" charset="0"/>
                <a:ea typeface="Helvetica" charset="0"/>
                <a:cs typeface="Helvetica" charset="0"/>
              </a:rPr>
              <a:t>TOR</a:t>
            </a:r>
          </a:p>
        </p:txBody>
      </p:sp>
      <p:sp>
        <p:nvSpPr>
          <p:cNvPr id="11" name="TextBox 10">
            <a:extLst>
              <a:ext uri="{FF2B5EF4-FFF2-40B4-BE49-F238E27FC236}">
                <a16:creationId xmlns:a16="http://schemas.microsoft.com/office/drawing/2014/main" id="{377C9599-D440-E0C9-AF68-BCF8FEA1513A}"/>
              </a:ext>
            </a:extLst>
          </p:cNvPr>
          <p:cNvSpPr txBox="1"/>
          <p:nvPr/>
        </p:nvSpPr>
        <p:spPr>
          <a:xfrm>
            <a:off x="3825664" y="4505316"/>
            <a:ext cx="869149" cy="400110"/>
          </a:xfrm>
          <a:prstGeom prst="rect">
            <a:avLst/>
          </a:prstGeom>
          <a:noFill/>
        </p:spPr>
        <p:txBody>
          <a:bodyPr wrap="none" rtlCol="0">
            <a:spAutoFit/>
          </a:bodyPr>
          <a:lstStyle/>
          <a:p>
            <a:r>
              <a:rPr lang="en-US" sz="2000" b="1">
                <a:latin typeface="Helvetica" charset="0"/>
                <a:ea typeface="Helvetica" charset="0"/>
                <a:cs typeface="Helvetica" charset="0"/>
              </a:rPr>
              <a:t>WIND</a:t>
            </a:r>
          </a:p>
        </p:txBody>
      </p:sp>
      <p:sp>
        <p:nvSpPr>
          <p:cNvPr id="12" name="TextBox 11">
            <a:extLst>
              <a:ext uri="{FF2B5EF4-FFF2-40B4-BE49-F238E27FC236}">
                <a16:creationId xmlns:a16="http://schemas.microsoft.com/office/drawing/2014/main" id="{0A4F740F-CD08-7DD2-8E19-8436D52D7D98}"/>
              </a:ext>
            </a:extLst>
          </p:cNvPr>
          <p:cNvSpPr txBox="1"/>
          <p:nvPr/>
        </p:nvSpPr>
        <p:spPr>
          <a:xfrm>
            <a:off x="4694813" y="4505316"/>
            <a:ext cx="784189" cy="400110"/>
          </a:xfrm>
          <a:prstGeom prst="rect">
            <a:avLst/>
          </a:prstGeom>
          <a:noFill/>
        </p:spPr>
        <p:txBody>
          <a:bodyPr wrap="none" rtlCol="0">
            <a:spAutoFit/>
          </a:bodyPr>
          <a:lstStyle/>
          <a:p>
            <a:r>
              <a:rPr lang="en-US" sz="2000" b="1">
                <a:latin typeface="Helvetica" charset="0"/>
                <a:ea typeface="Helvetica" charset="0"/>
                <a:cs typeface="Helvetica" charset="0"/>
              </a:rPr>
              <a:t>HAIL</a:t>
            </a:r>
          </a:p>
        </p:txBody>
      </p:sp>
      <p:sp>
        <p:nvSpPr>
          <p:cNvPr id="13" name="TextBox 12">
            <a:extLst>
              <a:ext uri="{FF2B5EF4-FFF2-40B4-BE49-F238E27FC236}">
                <a16:creationId xmlns:a16="http://schemas.microsoft.com/office/drawing/2014/main" id="{AF1563C8-855D-8B9A-80E7-EDD59ECFB906}"/>
              </a:ext>
            </a:extLst>
          </p:cNvPr>
          <p:cNvSpPr txBox="1"/>
          <p:nvPr/>
        </p:nvSpPr>
        <p:spPr>
          <a:xfrm>
            <a:off x="5524816" y="4505316"/>
            <a:ext cx="721993" cy="400110"/>
          </a:xfrm>
          <a:prstGeom prst="rect">
            <a:avLst/>
          </a:prstGeom>
          <a:noFill/>
        </p:spPr>
        <p:txBody>
          <a:bodyPr wrap="none" rtlCol="0">
            <a:spAutoFit/>
          </a:bodyPr>
          <a:lstStyle/>
          <a:p>
            <a:r>
              <a:rPr lang="en-US" sz="2000" b="1">
                <a:latin typeface="Helvetica" charset="0"/>
                <a:ea typeface="Helvetica" charset="0"/>
                <a:cs typeface="Helvetica" charset="0"/>
              </a:rPr>
              <a:t>TOR</a:t>
            </a:r>
          </a:p>
        </p:txBody>
      </p:sp>
      <p:sp>
        <p:nvSpPr>
          <p:cNvPr id="14" name="TextBox 13">
            <a:extLst>
              <a:ext uri="{FF2B5EF4-FFF2-40B4-BE49-F238E27FC236}">
                <a16:creationId xmlns:a16="http://schemas.microsoft.com/office/drawing/2014/main" id="{2DA24F36-9216-F372-B57A-6DB0FCF3AA6B}"/>
              </a:ext>
            </a:extLst>
          </p:cNvPr>
          <p:cNvSpPr txBox="1"/>
          <p:nvPr/>
        </p:nvSpPr>
        <p:spPr>
          <a:xfrm>
            <a:off x="6274235" y="4505316"/>
            <a:ext cx="869149" cy="400110"/>
          </a:xfrm>
          <a:prstGeom prst="rect">
            <a:avLst/>
          </a:prstGeom>
          <a:noFill/>
        </p:spPr>
        <p:txBody>
          <a:bodyPr wrap="none" rtlCol="0">
            <a:spAutoFit/>
          </a:bodyPr>
          <a:lstStyle/>
          <a:p>
            <a:r>
              <a:rPr lang="en-US" sz="2000" b="1">
                <a:latin typeface="Helvetica" charset="0"/>
                <a:ea typeface="Helvetica" charset="0"/>
                <a:cs typeface="Helvetica" charset="0"/>
              </a:rPr>
              <a:t>WIND</a:t>
            </a:r>
          </a:p>
        </p:txBody>
      </p:sp>
      <p:sp>
        <p:nvSpPr>
          <p:cNvPr id="15" name="TextBox 14">
            <a:extLst>
              <a:ext uri="{FF2B5EF4-FFF2-40B4-BE49-F238E27FC236}">
                <a16:creationId xmlns:a16="http://schemas.microsoft.com/office/drawing/2014/main" id="{BB1D9314-0657-930B-17EF-65E44B441D35}"/>
              </a:ext>
            </a:extLst>
          </p:cNvPr>
          <p:cNvSpPr txBox="1"/>
          <p:nvPr/>
        </p:nvSpPr>
        <p:spPr>
          <a:xfrm>
            <a:off x="7142126" y="4492064"/>
            <a:ext cx="684803" cy="400110"/>
          </a:xfrm>
          <a:prstGeom prst="rect">
            <a:avLst/>
          </a:prstGeom>
          <a:noFill/>
        </p:spPr>
        <p:txBody>
          <a:bodyPr wrap="none" rtlCol="0">
            <a:spAutoFit/>
          </a:bodyPr>
          <a:lstStyle/>
          <a:p>
            <a:r>
              <a:rPr lang="en-US" sz="2000" b="1">
                <a:latin typeface="Helvetica" charset="0"/>
                <a:ea typeface="Helvetica" charset="0"/>
                <a:cs typeface="Helvetica" charset="0"/>
              </a:rPr>
              <a:t>ALL</a:t>
            </a:r>
          </a:p>
        </p:txBody>
      </p:sp>
      <p:pic>
        <p:nvPicPr>
          <p:cNvPr id="16" name="Picture 15">
            <a:extLst>
              <a:ext uri="{FF2B5EF4-FFF2-40B4-BE49-F238E27FC236}">
                <a16:creationId xmlns:a16="http://schemas.microsoft.com/office/drawing/2014/main" id="{97F706E5-2760-CEDF-4A26-E564600D5525}"/>
              </a:ext>
            </a:extLst>
          </p:cNvPr>
          <p:cNvPicPr>
            <a:picLocks noChangeAspect="1"/>
          </p:cNvPicPr>
          <p:nvPr/>
        </p:nvPicPr>
        <p:blipFill rotWithShape="1">
          <a:blip r:embed="rId2"/>
          <a:srcRect l="61772" t="7999" r="2032" b="79861"/>
          <a:stretch/>
        </p:blipFill>
        <p:spPr>
          <a:xfrm>
            <a:off x="8148165" y="1451236"/>
            <a:ext cx="3930671" cy="960659"/>
          </a:xfrm>
          <a:prstGeom prst="rect">
            <a:avLst/>
          </a:prstGeom>
        </p:spPr>
      </p:pic>
      <p:cxnSp>
        <p:nvCxnSpPr>
          <p:cNvPr id="18" name="Straight Arrow Connector 17">
            <a:extLst>
              <a:ext uri="{FF2B5EF4-FFF2-40B4-BE49-F238E27FC236}">
                <a16:creationId xmlns:a16="http://schemas.microsoft.com/office/drawing/2014/main" id="{16CB546F-E589-13A0-50D7-76ABD0494267}"/>
              </a:ext>
            </a:extLst>
          </p:cNvPr>
          <p:cNvCxnSpPr/>
          <p:nvPr/>
        </p:nvCxnSpPr>
        <p:spPr>
          <a:xfrm>
            <a:off x="2241847" y="1115692"/>
            <a:ext cx="9971" cy="3310751"/>
          </a:xfrm>
          <a:prstGeom prst="straightConnector1">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FF8CE43-EBB3-8F7A-9DA0-596CEA65E815}"/>
              </a:ext>
            </a:extLst>
          </p:cNvPr>
          <p:cNvCxnSpPr>
            <a:cxnSpLocks/>
          </p:cNvCxnSpPr>
          <p:nvPr/>
        </p:nvCxnSpPr>
        <p:spPr>
          <a:xfrm>
            <a:off x="4648912" y="1071785"/>
            <a:ext cx="9971" cy="3377013"/>
          </a:xfrm>
          <a:prstGeom prst="straightConnector1">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485026B-25CE-A76F-7E17-BDBC7185C04E}"/>
              </a:ext>
            </a:extLst>
          </p:cNvPr>
          <p:cNvCxnSpPr>
            <a:cxnSpLocks/>
          </p:cNvCxnSpPr>
          <p:nvPr/>
        </p:nvCxnSpPr>
        <p:spPr>
          <a:xfrm flipH="1">
            <a:off x="6944884" y="1611594"/>
            <a:ext cx="11393" cy="2830083"/>
          </a:xfrm>
          <a:prstGeom prst="straightConnector1">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8990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4AFAB6-66C4-5B42-8AB8-DDCA10A73D05}"/>
              </a:ext>
            </a:extLst>
          </p:cNvPr>
          <p:cNvPicPr>
            <a:picLocks noChangeAspect="1"/>
          </p:cNvPicPr>
          <p:nvPr/>
        </p:nvPicPr>
        <p:blipFill>
          <a:blip r:embed="rId2"/>
          <a:srcRect/>
          <a:stretch/>
        </p:blipFill>
        <p:spPr>
          <a:xfrm>
            <a:off x="1534225" y="804212"/>
            <a:ext cx="6309360" cy="4672337"/>
          </a:xfrm>
          <a:prstGeom prst="rect">
            <a:avLst/>
          </a:prstGeom>
        </p:spPr>
      </p:pic>
      <p:sp>
        <p:nvSpPr>
          <p:cNvPr id="2" name="Title 1">
            <a:extLst>
              <a:ext uri="{FF2B5EF4-FFF2-40B4-BE49-F238E27FC236}">
                <a16:creationId xmlns:a16="http://schemas.microsoft.com/office/drawing/2014/main" id="{3ED6454C-A54A-8448-904A-864CC945E632}"/>
              </a:ext>
            </a:extLst>
          </p:cNvPr>
          <p:cNvSpPr>
            <a:spLocks noGrp="1"/>
          </p:cNvSpPr>
          <p:nvPr>
            <p:ph type="title"/>
          </p:nvPr>
        </p:nvSpPr>
        <p:spPr>
          <a:xfrm>
            <a:off x="538542" y="0"/>
            <a:ext cx="10852612" cy="631371"/>
          </a:xfrm>
        </p:spPr>
        <p:txBody>
          <a:bodyPr/>
          <a:lstStyle/>
          <a:p>
            <a:r>
              <a:rPr lang="en-US" sz="3200"/>
              <a:t>Area under the ROC curve, by day and hazard</a:t>
            </a:r>
          </a:p>
        </p:txBody>
      </p:sp>
      <p:sp>
        <p:nvSpPr>
          <p:cNvPr id="4" name="Slide Number Placeholder 3">
            <a:extLst>
              <a:ext uri="{FF2B5EF4-FFF2-40B4-BE49-F238E27FC236}">
                <a16:creationId xmlns:a16="http://schemas.microsoft.com/office/drawing/2014/main" id="{AF508A5E-28CB-1448-8CAF-E63AA7CAC98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sp>
        <p:nvSpPr>
          <p:cNvPr id="17" name="TextBox 16">
            <a:extLst>
              <a:ext uri="{FF2B5EF4-FFF2-40B4-BE49-F238E27FC236}">
                <a16:creationId xmlns:a16="http://schemas.microsoft.com/office/drawing/2014/main" id="{4E515FE0-4927-D346-A3D1-C5F806DA118D}"/>
              </a:ext>
            </a:extLst>
          </p:cNvPr>
          <p:cNvSpPr txBox="1"/>
          <p:nvPr/>
        </p:nvSpPr>
        <p:spPr>
          <a:xfrm>
            <a:off x="350728" y="5649391"/>
            <a:ext cx="11490544" cy="83099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Helvetica" charset="0"/>
                <a:ea typeface="Helvetica" charset="0"/>
                <a:cs typeface="Helvetica" charset="0"/>
              </a:rPr>
              <a:t>ROC area for hail forecasts is quite high even though BSS was low - suggests potential for further improvement with better calibration </a:t>
            </a:r>
            <a:endParaRPr kumimoji="0" lang="en-US" sz="2400" b="0" u="none" strike="noStrike" kern="1200" cap="none" spc="0" normalizeH="0" baseline="0" noProof="0" dirty="0">
              <a:ln>
                <a:noFill/>
              </a:ln>
              <a:effectLst/>
              <a:uLnTx/>
              <a:uFillTx/>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BE77085E-DB87-7854-080A-06E639AB8716}"/>
              </a:ext>
            </a:extLst>
          </p:cNvPr>
          <p:cNvPicPr>
            <a:picLocks noChangeAspect="1"/>
          </p:cNvPicPr>
          <p:nvPr/>
        </p:nvPicPr>
        <p:blipFill rotWithShape="1">
          <a:blip r:embed="rId3"/>
          <a:srcRect l="61772" t="7999" r="2032" b="79861"/>
          <a:stretch/>
        </p:blipFill>
        <p:spPr>
          <a:xfrm>
            <a:off x="8148165" y="1451236"/>
            <a:ext cx="3930671" cy="960659"/>
          </a:xfrm>
          <a:prstGeom prst="rect">
            <a:avLst/>
          </a:prstGeom>
        </p:spPr>
      </p:pic>
      <p:cxnSp>
        <p:nvCxnSpPr>
          <p:cNvPr id="8" name="Straight Arrow Connector 7">
            <a:extLst>
              <a:ext uri="{FF2B5EF4-FFF2-40B4-BE49-F238E27FC236}">
                <a16:creationId xmlns:a16="http://schemas.microsoft.com/office/drawing/2014/main" id="{3D418E2C-693D-8C6C-8F49-628A36960BBD}"/>
              </a:ext>
            </a:extLst>
          </p:cNvPr>
          <p:cNvCxnSpPr/>
          <p:nvPr/>
        </p:nvCxnSpPr>
        <p:spPr>
          <a:xfrm>
            <a:off x="2082821" y="1128944"/>
            <a:ext cx="9971" cy="3801081"/>
          </a:xfrm>
          <a:prstGeom prst="straightConnector1">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1AA0026-813E-FF82-11AD-C96004098986}"/>
              </a:ext>
            </a:extLst>
          </p:cNvPr>
          <p:cNvCxnSpPr>
            <a:cxnSpLocks/>
          </p:cNvCxnSpPr>
          <p:nvPr/>
        </p:nvCxnSpPr>
        <p:spPr>
          <a:xfrm>
            <a:off x="4494716" y="1128943"/>
            <a:ext cx="9971" cy="3801081"/>
          </a:xfrm>
          <a:prstGeom prst="straightConnector1">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90240DD-0C2B-95FD-A0DD-3D5DE54F436D}"/>
              </a:ext>
            </a:extLst>
          </p:cNvPr>
          <p:cNvCxnSpPr>
            <a:cxnSpLocks/>
          </p:cNvCxnSpPr>
          <p:nvPr/>
        </p:nvCxnSpPr>
        <p:spPr>
          <a:xfrm>
            <a:off x="6933115" y="1128942"/>
            <a:ext cx="9971" cy="3801081"/>
          </a:xfrm>
          <a:prstGeom prst="straightConnector1">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0F9BF86-4B83-1807-6DB8-849D98D2A4A5}"/>
              </a:ext>
            </a:extLst>
          </p:cNvPr>
          <p:cNvSpPr txBox="1"/>
          <p:nvPr/>
        </p:nvSpPr>
        <p:spPr>
          <a:xfrm>
            <a:off x="3047999" y="1139263"/>
            <a:ext cx="693908" cy="307777"/>
          </a:xfrm>
          <a:prstGeom prst="rect">
            <a:avLst/>
          </a:prstGeom>
          <a:noFill/>
        </p:spPr>
        <p:txBody>
          <a:bodyPr wrap="none" rtlCol="0">
            <a:spAutoFit/>
          </a:bodyPr>
          <a:lstStyle/>
          <a:p>
            <a:r>
              <a:rPr lang="en-US" sz="1400" b="1">
                <a:latin typeface="Helvetica" charset="0"/>
                <a:ea typeface="Helvetica" charset="0"/>
                <a:cs typeface="Helvetica" charset="0"/>
              </a:rPr>
              <a:t>DAY 1</a:t>
            </a:r>
          </a:p>
        </p:txBody>
      </p:sp>
      <p:sp>
        <p:nvSpPr>
          <p:cNvPr id="14" name="TextBox 13">
            <a:extLst>
              <a:ext uri="{FF2B5EF4-FFF2-40B4-BE49-F238E27FC236}">
                <a16:creationId xmlns:a16="http://schemas.microsoft.com/office/drawing/2014/main" id="{678C077A-788D-C9B5-6026-C6349E83E323}"/>
              </a:ext>
            </a:extLst>
          </p:cNvPr>
          <p:cNvSpPr txBox="1"/>
          <p:nvPr/>
        </p:nvSpPr>
        <p:spPr>
          <a:xfrm>
            <a:off x="5400260" y="1142426"/>
            <a:ext cx="693908" cy="307777"/>
          </a:xfrm>
          <a:prstGeom prst="rect">
            <a:avLst/>
          </a:prstGeom>
          <a:noFill/>
        </p:spPr>
        <p:txBody>
          <a:bodyPr wrap="none" rtlCol="0">
            <a:spAutoFit/>
          </a:bodyPr>
          <a:lstStyle/>
          <a:p>
            <a:r>
              <a:rPr lang="en-US" sz="1400" b="1">
                <a:latin typeface="Helvetica" charset="0"/>
                <a:ea typeface="Helvetica" charset="0"/>
                <a:cs typeface="Helvetica" charset="0"/>
              </a:rPr>
              <a:t>DAY 2</a:t>
            </a:r>
          </a:p>
        </p:txBody>
      </p:sp>
      <p:sp>
        <p:nvSpPr>
          <p:cNvPr id="16" name="TextBox 15">
            <a:extLst>
              <a:ext uri="{FF2B5EF4-FFF2-40B4-BE49-F238E27FC236}">
                <a16:creationId xmlns:a16="http://schemas.microsoft.com/office/drawing/2014/main" id="{D049F010-87D8-8D3A-6AEA-2571280B9E83}"/>
              </a:ext>
            </a:extLst>
          </p:cNvPr>
          <p:cNvSpPr txBox="1"/>
          <p:nvPr/>
        </p:nvSpPr>
        <p:spPr>
          <a:xfrm>
            <a:off x="6978407" y="1144616"/>
            <a:ext cx="693908" cy="307777"/>
          </a:xfrm>
          <a:prstGeom prst="rect">
            <a:avLst/>
          </a:prstGeom>
          <a:noFill/>
        </p:spPr>
        <p:txBody>
          <a:bodyPr wrap="none" rtlCol="0">
            <a:spAutoFit/>
          </a:bodyPr>
          <a:lstStyle/>
          <a:p>
            <a:r>
              <a:rPr lang="en-US" sz="1400" b="1">
                <a:latin typeface="Helvetica" charset="0"/>
                <a:ea typeface="Helvetica" charset="0"/>
                <a:cs typeface="Helvetica" charset="0"/>
              </a:rPr>
              <a:t>DAY 3</a:t>
            </a:r>
          </a:p>
        </p:txBody>
      </p:sp>
    </p:spTree>
    <p:extLst>
      <p:ext uri="{BB962C8B-B14F-4D97-AF65-F5344CB8AC3E}">
        <p14:creationId xmlns:p14="http://schemas.microsoft.com/office/powerpoint/2010/main" val="3377451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AD2A-C8E2-57A6-4D09-4BBA827E482B}"/>
              </a:ext>
            </a:extLst>
          </p:cNvPr>
          <p:cNvSpPr>
            <a:spLocks noGrp="1"/>
          </p:cNvSpPr>
          <p:nvPr>
            <p:ph type="title"/>
          </p:nvPr>
        </p:nvSpPr>
        <p:spPr>
          <a:xfrm>
            <a:off x="221064" y="170346"/>
            <a:ext cx="11736474" cy="629906"/>
          </a:xfrm>
        </p:spPr>
        <p:txBody>
          <a:bodyPr/>
          <a:lstStyle/>
          <a:p>
            <a:r>
              <a:rPr lang="en-US" sz="2800"/>
              <a:t>How do Hazardous Weather Testbed participants view this guidance?</a:t>
            </a:r>
          </a:p>
        </p:txBody>
      </p:sp>
      <p:sp>
        <p:nvSpPr>
          <p:cNvPr id="6" name="Text Placeholder 2">
            <a:extLst>
              <a:ext uri="{FF2B5EF4-FFF2-40B4-BE49-F238E27FC236}">
                <a16:creationId xmlns:a16="http://schemas.microsoft.com/office/drawing/2014/main" id="{8F360D73-ED63-8C77-0877-3054934D29A0}"/>
              </a:ext>
            </a:extLst>
          </p:cNvPr>
          <p:cNvSpPr txBox="1">
            <a:spLocks/>
          </p:cNvSpPr>
          <p:nvPr/>
        </p:nvSpPr>
        <p:spPr>
          <a:xfrm>
            <a:off x="5681190" y="1166018"/>
            <a:ext cx="6202864" cy="4525963"/>
          </a:xfrm>
          <a:prstGeom prst="rect">
            <a:avLst/>
          </a:prstGeom>
        </p:spPr>
        <p:txBody>
          <a:bodyPr vert="horz" lIns="91440" tIns="45720" rIns="91440" bIns="45720" rtlCol="0" anchor="t">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Helvetica"/>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Helvetica"/>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6040" indent="0">
              <a:buFont typeface="Wingdings 2" pitchFamily="18" charset="2"/>
              <a:buNone/>
            </a:pPr>
            <a:r>
              <a:rPr lang="en-US" sz="2000" dirty="0">
                <a:solidFill>
                  <a:schemeClr val="tx1"/>
                </a:solidFill>
              </a:rPr>
              <a:t>“Despite using a coarse global ensemble as input, the GEFS tornado guidance received relatively high ratings from Day 3 to Day 1. In aggregate, the GEFS Day-3 product scored identically to the GEFS Day-2 product.”</a:t>
            </a:r>
          </a:p>
          <a:p>
            <a:pPr marL="66040" indent="0">
              <a:buFont typeface="Wingdings 2" pitchFamily="18" charset="2"/>
              <a:buNone/>
            </a:pPr>
            <a:r>
              <a:rPr lang="en-US" sz="2000" dirty="0">
                <a:solidFill>
                  <a:schemeClr val="tx1"/>
                </a:solidFill>
              </a:rPr>
              <a:t>“The day 1 and 2 GEFS [hail] forecasts performed particularly well relative to the other guidance products, especially considering the coarse global ensemble input. With that said, some participants felt that the GEFS products covered too large of areas, particularly at shorter lead times.”</a:t>
            </a:r>
          </a:p>
          <a:p>
            <a:pPr marL="66040" indent="0">
              <a:buNone/>
            </a:pPr>
            <a:endParaRPr lang="en-US" sz="2000" dirty="0">
              <a:solidFill>
                <a:schemeClr val="tx1"/>
              </a:solidFill>
            </a:endParaRPr>
          </a:p>
          <a:p>
            <a:endParaRPr lang="en-US" sz="2000" dirty="0">
              <a:solidFill>
                <a:schemeClr val="tx1"/>
              </a:solidFill>
            </a:endParaRPr>
          </a:p>
        </p:txBody>
      </p:sp>
      <p:pic>
        <p:nvPicPr>
          <p:cNvPr id="7" name="Picture 6">
            <a:extLst>
              <a:ext uri="{FF2B5EF4-FFF2-40B4-BE49-F238E27FC236}">
                <a16:creationId xmlns:a16="http://schemas.microsoft.com/office/drawing/2014/main" id="{D46EA495-75AC-A589-7D1D-4D308681225D}"/>
              </a:ext>
            </a:extLst>
          </p:cNvPr>
          <p:cNvPicPr>
            <a:picLocks noChangeAspect="1"/>
          </p:cNvPicPr>
          <p:nvPr/>
        </p:nvPicPr>
        <p:blipFill>
          <a:blip r:embed="rId2"/>
          <a:stretch>
            <a:fillRect/>
          </a:stretch>
        </p:blipFill>
        <p:spPr>
          <a:xfrm>
            <a:off x="954593" y="802437"/>
            <a:ext cx="4726597" cy="6067148"/>
          </a:xfrm>
          <a:prstGeom prst="rect">
            <a:avLst/>
          </a:prstGeom>
        </p:spPr>
      </p:pic>
      <p:sp>
        <p:nvSpPr>
          <p:cNvPr id="8" name="Rectangle 7">
            <a:extLst>
              <a:ext uri="{FF2B5EF4-FFF2-40B4-BE49-F238E27FC236}">
                <a16:creationId xmlns:a16="http://schemas.microsoft.com/office/drawing/2014/main" id="{6EA2CBFF-E585-FE45-903D-615912EEFA6E}"/>
              </a:ext>
            </a:extLst>
          </p:cNvPr>
          <p:cNvSpPr/>
          <p:nvPr/>
        </p:nvSpPr>
        <p:spPr>
          <a:xfrm>
            <a:off x="1097672" y="1125826"/>
            <a:ext cx="4155311" cy="960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2189EF9-4F55-F8C2-2A5D-F85FE5FE29BF}"/>
              </a:ext>
            </a:extLst>
          </p:cNvPr>
          <p:cNvSpPr txBox="1"/>
          <p:nvPr/>
        </p:nvSpPr>
        <p:spPr>
          <a:xfrm>
            <a:off x="6095926" y="5593921"/>
            <a:ext cx="5054187" cy="646331"/>
          </a:xfrm>
          <a:prstGeom prst="rect">
            <a:avLst/>
          </a:prstGeom>
          <a:noFill/>
        </p:spPr>
        <p:txBody>
          <a:bodyPr wrap="square">
            <a:spAutoFit/>
          </a:bodyPr>
          <a:lstStyle/>
          <a:p>
            <a:r>
              <a:rPr lang="en-US" b="0" i="0">
                <a:effectLst/>
                <a:latin typeface="Helvetica" pitchFamily="2" charset="0"/>
                <a:hlinkClick r:id="rId3" tooltip="Original URL:&#10;https://hwt.nssl.noaa.gov/sfe/2022/docs/HWT_SFE_2022_Prelim_Findings_FINAL.pdf&#10;&#10;Click to follow link."/>
              </a:rPr>
              <a:t>https://hwt.nssl.noaa.gov/sfe/2022/docs/HWT_SFE_2022_Prelim_Findings_FINAL.pdf</a:t>
            </a:r>
            <a:endParaRPr lang="en-US">
              <a:latin typeface="Helvetica" pitchFamily="2" charset="0"/>
            </a:endParaRPr>
          </a:p>
        </p:txBody>
      </p:sp>
    </p:spTree>
    <p:extLst>
      <p:ext uri="{BB962C8B-B14F-4D97-AF65-F5344CB8AC3E}">
        <p14:creationId xmlns:p14="http://schemas.microsoft.com/office/powerpoint/2010/main" val="365170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AD2A-C8E2-57A6-4D09-4BBA827E482B}"/>
              </a:ext>
            </a:extLst>
          </p:cNvPr>
          <p:cNvSpPr>
            <a:spLocks noGrp="1"/>
          </p:cNvSpPr>
          <p:nvPr>
            <p:ph type="title"/>
          </p:nvPr>
        </p:nvSpPr>
        <p:spPr>
          <a:xfrm>
            <a:off x="221064" y="170346"/>
            <a:ext cx="11736474" cy="629906"/>
          </a:xfrm>
        </p:spPr>
        <p:txBody>
          <a:bodyPr/>
          <a:lstStyle/>
          <a:p>
            <a:r>
              <a:rPr lang="en-US" sz="2800"/>
              <a:t>How do Hazardous Weather Testbed participants view this guidance?</a:t>
            </a:r>
          </a:p>
        </p:txBody>
      </p:sp>
      <p:sp>
        <p:nvSpPr>
          <p:cNvPr id="6" name="Text Placeholder 2">
            <a:extLst>
              <a:ext uri="{FF2B5EF4-FFF2-40B4-BE49-F238E27FC236}">
                <a16:creationId xmlns:a16="http://schemas.microsoft.com/office/drawing/2014/main" id="{8F360D73-ED63-8C77-0877-3054934D29A0}"/>
              </a:ext>
            </a:extLst>
          </p:cNvPr>
          <p:cNvSpPr txBox="1">
            <a:spLocks/>
          </p:cNvSpPr>
          <p:nvPr/>
        </p:nvSpPr>
        <p:spPr>
          <a:xfrm>
            <a:off x="5681190" y="1166018"/>
            <a:ext cx="6202864" cy="4525963"/>
          </a:xfrm>
          <a:prstGeom prst="rect">
            <a:avLst/>
          </a:prstGeom>
        </p:spPr>
        <p:txBody>
          <a:bodyPr vert="horz" lIns="91440" tIns="45720" rIns="91440" bIns="45720" rtlCol="0" anchor="t">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Helvetica"/>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Helvetica"/>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Helvetic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6040" indent="0">
              <a:buNone/>
            </a:pPr>
            <a:r>
              <a:rPr lang="en-US" sz="2000" dirty="0">
                <a:solidFill>
                  <a:schemeClr val="tx1"/>
                </a:solidFill>
              </a:rPr>
              <a:t>“Despite using a coarse global ensemble as input…”  </a:t>
            </a:r>
          </a:p>
          <a:p>
            <a:pPr marL="66040" indent="0">
              <a:buNone/>
            </a:pPr>
            <a:r>
              <a:rPr lang="en-US" sz="2000" dirty="0">
                <a:solidFill>
                  <a:schemeClr val="tx1"/>
                </a:solidFill>
              </a:rPr>
              <a:t>“…especially considering the coarse global ensemble input…” </a:t>
            </a:r>
            <a:endParaRPr lang="en-US" sz="2000" dirty="0">
              <a:solidFill>
                <a:schemeClr val="tx1"/>
              </a:solidFill>
              <a:cs typeface="Helvetica"/>
            </a:endParaRPr>
          </a:p>
          <a:p>
            <a:pPr marL="66040" indent="0">
              <a:buFont typeface="Wingdings 2" pitchFamily="18" charset="2"/>
              <a:buNone/>
            </a:pPr>
            <a:r>
              <a:rPr lang="en-US" sz="2600" b="1" dirty="0">
                <a:solidFill>
                  <a:schemeClr val="tx1"/>
                </a:solidFill>
              </a:rPr>
              <a:t>There is a great deal of information in large-scale environments!</a:t>
            </a:r>
            <a:endParaRPr lang="en-US" sz="2600" b="1" dirty="0">
              <a:solidFill>
                <a:schemeClr val="tx1"/>
              </a:solidFill>
              <a:cs typeface="Helvetica"/>
            </a:endParaRPr>
          </a:p>
          <a:p>
            <a:pPr marL="66040" indent="0">
              <a:buFont typeface="Wingdings 2" pitchFamily="18" charset="2"/>
              <a:buNone/>
            </a:pPr>
            <a:endParaRPr lang="en-US" sz="2000" b="1" dirty="0">
              <a:solidFill>
                <a:schemeClr val="tx1"/>
              </a:solidFill>
            </a:endParaRPr>
          </a:p>
          <a:p>
            <a:pPr marL="66040" indent="0">
              <a:buFont typeface="Wingdings 2" pitchFamily="18" charset="2"/>
              <a:buNone/>
            </a:pPr>
            <a:endParaRPr lang="en-US" sz="2000" b="1" dirty="0">
              <a:solidFill>
                <a:schemeClr val="tx1"/>
              </a:solidFill>
            </a:endParaRPr>
          </a:p>
        </p:txBody>
      </p:sp>
      <p:pic>
        <p:nvPicPr>
          <p:cNvPr id="7" name="Picture 6">
            <a:extLst>
              <a:ext uri="{FF2B5EF4-FFF2-40B4-BE49-F238E27FC236}">
                <a16:creationId xmlns:a16="http://schemas.microsoft.com/office/drawing/2014/main" id="{D46EA495-75AC-A589-7D1D-4D308681225D}"/>
              </a:ext>
            </a:extLst>
          </p:cNvPr>
          <p:cNvPicPr>
            <a:picLocks noChangeAspect="1"/>
          </p:cNvPicPr>
          <p:nvPr/>
        </p:nvPicPr>
        <p:blipFill>
          <a:blip r:embed="rId2"/>
          <a:stretch>
            <a:fillRect/>
          </a:stretch>
        </p:blipFill>
        <p:spPr>
          <a:xfrm>
            <a:off x="954593" y="802437"/>
            <a:ext cx="4726597" cy="6067148"/>
          </a:xfrm>
          <a:prstGeom prst="rect">
            <a:avLst/>
          </a:prstGeom>
        </p:spPr>
      </p:pic>
      <p:sp>
        <p:nvSpPr>
          <p:cNvPr id="8" name="Rectangle 7">
            <a:extLst>
              <a:ext uri="{FF2B5EF4-FFF2-40B4-BE49-F238E27FC236}">
                <a16:creationId xmlns:a16="http://schemas.microsoft.com/office/drawing/2014/main" id="{6EA2CBFF-E585-FE45-903D-615912EEFA6E}"/>
              </a:ext>
            </a:extLst>
          </p:cNvPr>
          <p:cNvSpPr/>
          <p:nvPr/>
        </p:nvSpPr>
        <p:spPr>
          <a:xfrm>
            <a:off x="1097672" y="1125826"/>
            <a:ext cx="4155311" cy="960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FA93CE-F1FC-3639-8355-5AFDCBD11E34}"/>
              </a:ext>
            </a:extLst>
          </p:cNvPr>
          <p:cNvSpPr txBox="1"/>
          <p:nvPr/>
        </p:nvSpPr>
        <p:spPr>
          <a:xfrm>
            <a:off x="6095926" y="5593921"/>
            <a:ext cx="5054187" cy="646331"/>
          </a:xfrm>
          <a:prstGeom prst="rect">
            <a:avLst/>
          </a:prstGeom>
          <a:noFill/>
        </p:spPr>
        <p:txBody>
          <a:bodyPr wrap="square">
            <a:spAutoFit/>
          </a:bodyPr>
          <a:lstStyle/>
          <a:p>
            <a:r>
              <a:rPr lang="en-US" b="0" i="0">
                <a:effectLst/>
                <a:latin typeface="Helvetica" pitchFamily="2" charset="0"/>
                <a:hlinkClick r:id="rId3" tooltip="Original URL:&#10;https://hwt.nssl.noaa.gov/sfe/2022/docs/HWT_SFE_2022_Prelim_Findings_FINAL.pdf&#10;&#10;Click to follow link."/>
              </a:rPr>
              <a:t>https://hwt.nssl.noaa.gov/sfe/2022/docs/HWT_SFE_2022_Prelim_Findings_FINAL.pdf</a:t>
            </a:r>
            <a:endParaRPr lang="en-US">
              <a:latin typeface="Helvetica" pitchFamily="2" charset="0"/>
            </a:endParaRPr>
          </a:p>
        </p:txBody>
      </p:sp>
    </p:spTree>
    <p:extLst>
      <p:ext uri="{BB962C8B-B14F-4D97-AF65-F5344CB8AC3E}">
        <p14:creationId xmlns:p14="http://schemas.microsoft.com/office/powerpoint/2010/main" val="217446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BABD-8DF2-7891-271B-0609CCD29851}"/>
              </a:ext>
            </a:extLst>
          </p:cNvPr>
          <p:cNvSpPr>
            <a:spLocks noGrp="1"/>
          </p:cNvSpPr>
          <p:nvPr>
            <p:ph type="title"/>
          </p:nvPr>
        </p:nvSpPr>
        <p:spPr>
          <a:xfrm>
            <a:off x="1572125" y="288149"/>
            <a:ext cx="9578475" cy="543056"/>
          </a:xfrm>
        </p:spPr>
        <p:txBody>
          <a:bodyPr/>
          <a:lstStyle/>
          <a:p>
            <a:r>
              <a:rPr lang="en-US" sz="3200" dirty="0"/>
              <a:t>31 March 2023 outbreak</a:t>
            </a:r>
          </a:p>
        </p:txBody>
      </p:sp>
      <p:pic>
        <p:nvPicPr>
          <p:cNvPr id="5122" name="Picture 2">
            <a:extLst>
              <a:ext uri="{FF2B5EF4-FFF2-40B4-BE49-F238E27FC236}">
                <a16:creationId xmlns:a16="http://schemas.microsoft.com/office/drawing/2014/main" id="{94C2916C-7200-A359-64AC-3489E5447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69" y="831205"/>
            <a:ext cx="11599661" cy="579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31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192254"/>
            <a:ext cx="10111316" cy="1044388"/>
          </a:xfrm>
        </p:spPr>
        <p:txBody>
          <a:bodyPr>
            <a:normAutofit fontScale="90000"/>
          </a:bodyPr>
          <a:lstStyle/>
          <a:p>
            <a:r>
              <a:rPr lang="en-US">
                <a:cs typeface="Helvetica"/>
              </a:rPr>
              <a:t>Forecast skill and discrimination out to day 6</a:t>
            </a:r>
          </a:p>
        </p:txBody>
      </p:sp>
      <p:pic>
        <p:nvPicPr>
          <p:cNvPr id="3" name="Picture 5" descr="Chart, histogram&#10;&#10;Description automatically generated">
            <a:extLst>
              <a:ext uri="{FF2B5EF4-FFF2-40B4-BE49-F238E27FC236}">
                <a16:creationId xmlns:a16="http://schemas.microsoft.com/office/drawing/2014/main" id="{8B47C378-10AA-3B2F-F54B-1B70108EA974}"/>
              </a:ext>
            </a:extLst>
          </p:cNvPr>
          <p:cNvPicPr>
            <a:picLocks noChangeAspect="1"/>
          </p:cNvPicPr>
          <p:nvPr/>
        </p:nvPicPr>
        <p:blipFill>
          <a:blip r:embed="rId2"/>
          <a:stretch>
            <a:fillRect/>
          </a:stretch>
        </p:blipFill>
        <p:spPr>
          <a:xfrm>
            <a:off x="115410" y="1808496"/>
            <a:ext cx="11938985" cy="4217551"/>
          </a:xfrm>
          <a:prstGeom prst="rect">
            <a:avLst/>
          </a:prstGeom>
        </p:spPr>
      </p:pic>
      <p:sp>
        <p:nvSpPr>
          <p:cNvPr id="6" name="TextBox 5">
            <a:extLst>
              <a:ext uri="{FF2B5EF4-FFF2-40B4-BE49-F238E27FC236}">
                <a16:creationId xmlns:a16="http://schemas.microsoft.com/office/drawing/2014/main" id="{9F982BB5-9E1B-20AD-F4DC-412D1E4932B9}"/>
              </a:ext>
            </a:extLst>
          </p:cNvPr>
          <p:cNvSpPr txBox="1"/>
          <p:nvPr/>
        </p:nvSpPr>
        <p:spPr>
          <a:xfrm>
            <a:off x="5883966" y="1232451"/>
            <a:ext cx="392928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latin typeface="Helvetica"/>
                <a:ea typeface="Helvetica" charset="0"/>
                <a:cs typeface="Helvetica"/>
              </a:rPr>
              <a:t>Includes 5% contour in discretization</a:t>
            </a:r>
            <a:endParaRPr lang="en-US">
              <a:latin typeface="Helvetica" charset="0"/>
              <a:ea typeface="Helvetica" charset="0"/>
              <a:cs typeface="Helvetica" charset="0"/>
            </a:endParaRPr>
          </a:p>
        </p:txBody>
      </p:sp>
      <p:cxnSp>
        <p:nvCxnSpPr>
          <p:cNvPr id="7" name="Straight Arrow Connector 6">
            <a:extLst>
              <a:ext uri="{FF2B5EF4-FFF2-40B4-BE49-F238E27FC236}">
                <a16:creationId xmlns:a16="http://schemas.microsoft.com/office/drawing/2014/main" id="{6595BA7D-3D78-772D-191B-D87F6971D96A}"/>
              </a:ext>
            </a:extLst>
          </p:cNvPr>
          <p:cNvCxnSpPr/>
          <p:nvPr/>
        </p:nvCxnSpPr>
        <p:spPr>
          <a:xfrm>
            <a:off x="6656318" y="1623804"/>
            <a:ext cx="1484243" cy="144448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B6BD402-3884-7F5C-C342-0309B36A4887}"/>
              </a:ext>
            </a:extLst>
          </p:cNvPr>
          <p:cNvSpPr txBox="1"/>
          <p:nvPr/>
        </p:nvSpPr>
        <p:spPr>
          <a:xfrm>
            <a:off x="145774" y="6162260"/>
            <a:ext cx="4647426"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latin typeface="Helvetica"/>
                <a:ea typeface="Helvetica" charset="0"/>
                <a:cs typeface="Helvetica"/>
              </a:rPr>
              <a:t>October 2020 – December 2022 verification</a:t>
            </a:r>
            <a:endParaRPr lang="en-US">
              <a:latin typeface="Helvetica"/>
              <a:ea typeface="Helvetica" charset="0"/>
              <a:cs typeface="Helvetica" charset="0"/>
            </a:endParaRPr>
          </a:p>
        </p:txBody>
      </p:sp>
    </p:spTree>
    <p:extLst>
      <p:ext uri="{BB962C8B-B14F-4D97-AF65-F5344CB8AC3E}">
        <p14:creationId xmlns:p14="http://schemas.microsoft.com/office/powerpoint/2010/main" val="3922128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cs typeface="Helvetica"/>
              </a:rPr>
              <a:t>Are high impact days connected to higher probabilities at longer lead times?</a:t>
            </a:r>
            <a:endParaRPr lang="en-US"/>
          </a:p>
        </p:txBody>
      </p:sp>
      <p:pic>
        <p:nvPicPr>
          <p:cNvPr id="3" name="Picture 6" descr="Map&#10;&#10;Description automatically generated">
            <a:extLst>
              <a:ext uri="{FF2B5EF4-FFF2-40B4-BE49-F238E27FC236}">
                <a16:creationId xmlns:a16="http://schemas.microsoft.com/office/drawing/2014/main" id="{DCCD213D-FF9A-36CD-313D-94FA48A5150D}"/>
              </a:ext>
            </a:extLst>
          </p:cNvPr>
          <p:cNvPicPr>
            <a:picLocks noChangeAspect="1"/>
          </p:cNvPicPr>
          <p:nvPr/>
        </p:nvPicPr>
        <p:blipFill>
          <a:blip r:embed="rId2"/>
          <a:stretch>
            <a:fillRect/>
          </a:stretch>
        </p:blipFill>
        <p:spPr>
          <a:xfrm>
            <a:off x="966084" y="1277810"/>
            <a:ext cx="10105776" cy="5113413"/>
          </a:xfrm>
          <a:prstGeom prst="rect">
            <a:avLst/>
          </a:prstGeom>
        </p:spPr>
      </p:pic>
    </p:spTree>
    <p:extLst>
      <p:ext uri="{BB962C8B-B14F-4D97-AF65-F5344CB8AC3E}">
        <p14:creationId xmlns:p14="http://schemas.microsoft.com/office/powerpoint/2010/main" val="1378531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cs typeface="Helvetica"/>
              </a:rPr>
              <a:t>Can SPC exploit this information? Forecasters already do in some respects…</a:t>
            </a:r>
            <a:endParaRPr lang="en-US"/>
          </a:p>
        </p:txBody>
      </p:sp>
      <p:pic>
        <p:nvPicPr>
          <p:cNvPr id="3" name="Picture 6" descr="Chart, box and whisker chart&#10;&#10;Description automatically generated">
            <a:extLst>
              <a:ext uri="{FF2B5EF4-FFF2-40B4-BE49-F238E27FC236}">
                <a16:creationId xmlns:a16="http://schemas.microsoft.com/office/drawing/2014/main" id="{A1E5A117-A280-378F-86CA-24BCA89620E0}"/>
              </a:ext>
            </a:extLst>
          </p:cNvPr>
          <p:cNvPicPr>
            <a:picLocks noChangeAspect="1"/>
          </p:cNvPicPr>
          <p:nvPr/>
        </p:nvPicPr>
        <p:blipFill>
          <a:blip r:embed="rId2"/>
          <a:stretch>
            <a:fillRect/>
          </a:stretch>
        </p:blipFill>
        <p:spPr>
          <a:xfrm>
            <a:off x="0" y="1437729"/>
            <a:ext cx="12123420" cy="4653102"/>
          </a:xfrm>
          <a:prstGeom prst="rect">
            <a:avLst/>
          </a:prstGeom>
          <a:solidFill>
            <a:schemeClr val="bg1"/>
          </a:solidFill>
        </p:spPr>
      </p:pic>
    </p:spTree>
    <p:extLst>
      <p:ext uri="{BB962C8B-B14F-4D97-AF65-F5344CB8AC3E}">
        <p14:creationId xmlns:p14="http://schemas.microsoft.com/office/powerpoint/2010/main" val="92281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9C1F5-40B4-1646-BF87-F606973DD46B}"/>
              </a:ext>
            </a:extLst>
          </p:cNvPr>
          <p:cNvSpPr>
            <a:spLocks noGrp="1"/>
          </p:cNvSpPr>
          <p:nvPr>
            <p:ph idx="1"/>
          </p:nvPr>
        </p:nvSpPr>
        <p:spPr>
          <a:xfrm>
            <a:off x="4159014" y="332298"/>
            <a:ext cx="7856523" cy="6525701"/>
          </a:xfrm>
          <a:prstGeom prst="roundRect">
            <a:avLst/>
          </a:prstGeom>
          <a:noFill/>
          <a:ln>
            <a:noFill/>
          </a:ln>
        </p:spPr>
        <p:txBody>
          <a:bodyPr>
            <a:normAutofit/>
          </a:bodyPr>
          <a:lstStyle/>
          <a:p>
            <a:pPr marL="0" indent="0">
              <a:buNone/>
            </a:pPr>
            <a:r>
              <a:rPr lang="en-US" sz="4000" dirty="0"/>
              <a:t>Question: How can machine learning (ML) be leveraged for high-impact weather forecasting?</a:t>
            </a:r>
          </a:p>
          <a:p>
            <a:pPr marL="0" indent="0">
              <a:buNone/>
            </a:pPr>
            <a:endParaRPr lang="en-US" sz="4000" dirty="0"/>
          </a:p>
          <a:p>
            <a:pPr marL="0" indent="0" algn="l" rtl="0" fontAlgn="base">
              <a:buNone/>
            </a:pPr>
            <a:r>
              <a:rPr lang="en-US" sz="2000" b="1" i="0" u="none" strike="noStrike" dirty="0">
                <a:effectLst/>
                <a:latin typeface="Helvetica" pitchFamily="2" charset="0"/>
              </a:rPr>
              <a:t>Real-time forecast graphics: </a:t>
            </a:r>
          </a:p>
          <a:p>
            <a:pPr marL="0" indent="0" algn="l" rtl="0" fontAlgn="base">
              <a:buNone/>
            </a:pPr>
            <a:r>
              <a:rPr lang="en-US" sz="2000" b="1" i="0" u="sng" strike="noStrike" dirty="0">
                <a:effectLst/>
                <a:latin typeface="Helvetica" pitchFamily="2" charset="0"/>
                <a:hlinkClick r:id="rId3">
                  <a:extLst>
                    <a:ext uri="{A12FA001-AC4F-418D-AE19-62706E023703}">
                      <ahyp:hlinkClr xmlns:ahyp="http://schemas.microsoft.com/office/drawing/2018/hyperlinkcolor" val="tx"/>
                    </a:ext>
                  </a:extLst>
                </a:hlinkClick>
              </a:rPr>
              <a:t>http://schumacher.atmos.colostate.edu/hilla/csu_mlp/</a:t>
            </a:r>
            <a:r>
              <a:rPr lang="en-US" sz="2000" b="0" i="0" dirty="0">
                <a:effectLst/>
                <a:latin typeface="Helvetica" pitchFamily="2" charset="0"/>
              </a:rPr>
              <a:t>​</a:t>
            </a:r>
            <a:endParaRPr lang="en-US" sz="2000" b="0" i="0" dirty="0">
              <a:effectLst/>
              <a:latin typeface="Segoe UI" panose="020B0502040204020203" pitchFamily="34" charset="0"/>
            </a:endParaRPr>
          </a:p>
          <a:p>
            <a:pPr marL="0" indent="0" algn="l" rtl="0" fontAlgn="base">
              <a:lnSpc>
                <a:spcPct val="120000"/>
              </a:lnSpc>
              <a:buNone/>
            </a:pPr>
            <a:r>
              <a:rPr lang="en-US" sz="2000" b="0" i="0" dirty="0">
                <a:effectLst/>
                <a:latin typeface="Helvetica" pitchFamily="2" charset="0"/>
              </a:rPr>
              <a:t>Colorado State University Machine Learning Probabilities </a:t>
            </a:r>
          </a:p>
          <a:p>
            <a:pPr marL="0" indent="0" algn="l" rtl="0" fontAlgn="base">
              <a:lnSpc>
                <a:spcPct val="120000"/>
              </a:lnSpc>
              <a:buNone/>
            </a:pPr>
            <a:r>
              <a:rPr lang="en-US" sz="2000" b="0" i="0" dirty="0">
                <a:effectLst/>
                <a:latin typeface="Helvetica" pitchFamily="2" charset="0"/>
              </a:rPr>
              <a:t>(CSU-MLP)</a:t>
            </a:r>
            <a:endParaRPr lang="en-US" sz="2000" dirty="0">
              <a:latin typeface="Segoe UI" panose="020B0502040204020203" pitchFamily="34" charset="0"/>
            </a:endParaRPr>
          </a:p>
          <a:p>
            <a:pPr marL="0" indent="0" algn="l" rtl="0" fontAlgn="base">
              <a:buNone/>
            </a:pPr>
            <a:endParaRPr lang="en-US" dirty="0">
              <a:latin typeface="Segoe UI" panose="020B0502040204020203" pitchFamily="34" charset="0"/>
            </a:endParaRPr>
          </a:p>
          <a:p>
            <a:pPr marL="0" indent="0" algn="l" rtl="0" fontAlgn="base">
              <a:buNone/>
            </a:pPr>
            <a:endParaRPr lang="en-US" dirty="0">
              <a:latin typeface="Segoe UI" panose="020B0502040204020203" pitchFamily="34" charset="0"/>
            </a:endParaRPr>
          </a:p>
          <a:p>
            <a:pPr marL="0" indent="0" algn="l" rtl="0" fontAlgn="base">
              <a:buNone/>
            </a:pPr>
            <a:r>
              <a:rPr lang="en-US" sz="1800" b="0" i="0" u="none" strike="noStrike" dirty="0">
                <a:effectLst/>
                <a:latin typeface="Helvetica" pitchFamily="2" charset="0"/>
              </a:rPr>
              <a:t>Hill et al. (2020, MWR); Hill et al. (2023, WAF) </a:t>
            </a:r>
            <a:r>
              <a:rPr lang="en-US" sz="1800" b="0" i="0" dirty="0">
                <a:effectLst/>
                <a:latin typeface="Helvetica" pitchFamily="2" charset="0"/>
              </a:rPr>
              <a:t>​</a:t>
            </a:r>
            <a:endParaRPr lang="en-US" sz="2800" b="0" i="0" dirty="0">
              <a:effectLst/>
              <a:latin typeface="Segoe UI" panose="020B0502040204020203" pitchFamily="34" charset="0"/>
            </a:endParaRPr>
          </a:p>
          <a:p>
            <a:pPr marL="0" indent="0">
              <a:buNone/>
            </a:pPr>
            <a:endParaRPr lang="en-US" sz="4000" dirty="0"/>
          </a:p>
          <a:p>
            <a:endParaRPr lang="en-US" sz="5400" dirty="0"/>
          </a:p>
        </p:txBody>
      </p:sp>
      <p:pic>
        <p:nvPicPr>
          <p:cNvPr id="2050" name="Picture 2">
            <a:extLst>
              <a:ext uri="{FF2B5EF4-FFF2-40B4-BE49-F238E27FC236}">
                <a16:creationId xmlns:a16="http://schemas.microsoft.com/office/drawing/2014/main" id="{EA03BD70-2279-D9A8-89ED-6EAFD969F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4803" y="4464672"/>
            <a:ext cx="2024060" cy="20610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81F13FA-D942-C4D6-1A74-23EE51CC1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85" y="905131"/>
            <a:ext cx="3704388" cy="252386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AF8A2EB9-016B-092F-2B71-CAC01024E4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85" y="3540075"/>
            <a:ext cx="3867329" cy="298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97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BABD-8DF2-7891-271B-0609CCD29851}"/>
              </a:ext>
            </a:extLst>
          </p:cNvPr>
          <p:cNvSpPr>
            <a:spLocks noGrp="1"/>
          </p:cNvSpPr>
          <p:nvPr>
            <p:ph type="title"/>
          </p:nvPr>
        </p:nvSpPr>
        <p:spPr>
          <a:xfrm>
            <a:off x="1572125" y="288149"/>
            <a:ext cx="9578475" cy="543056"/>
          </a:xfrm>
        </p:spPr>
        <p:txBody>
          <a:bodyPr/>
          <a:lstStyle/>
          <a:p>
            <a:r>
              <a:rPr lang="en-US" sz="3200" dirty="0"/>
              <a:t>4 April 2023 supposed-to-be outbreak</a:t>
            </a:r>
          </a:p>
        </p:txBody>
      </p:sp>
      <p:pic>
        <p:nvPicPr>
          <p:cNvPr id="6146" name="Picture 2">
            <a:extLst>
              <a:ext uri="{FF2B5EF4-FFF2-40B4-BE49-F238E27FC236}">
                <a16:creationId xmlns:a16="http://schemas.microsoft.com/office/drawing/2014/main" id="{306CCA7E-9A8F-D9E5-4007-9A45342CE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54" y="831205"/>
            <a:ext cx="11477292" cy="5738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434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t>The future: diagnosis of how environmental parameters are influencing the forecast</a:t>
            </a:r>
          </a:p>
        </p:txBody>
      </p:sp>
      <p:pic>
        <p:nvPicPr>
          <p:cNvPr id="9" name="Picture 8">
            <a:extLst>
              <a:ext uri="{FF2B5EF4-FFF2-40B4-BE49-F238E27FC236}">
                <a16:creationId xmlns:a16="http://schemas.microsoft.com/office/drawing/2014/main" id="{2B83CB43-562C-C113-EC6F-2970A1FCAE6F}"/>
              </a:ext>
            </a:extLst>
          </p:cNvPr>
          <p:cNvPicPr>
            <a:picLocks noChangeAspect="1"/>
          </p:cNvPicPr>
          <p:nvPr/>
        </p:nvPicPr>
        <p:blipFill>
          <a:blip r:embed="rId2"/>
          <a:stretch>
            <a:fillRect/>
          </a:stretch>
        </p:blipFill>
        <p:spPr>
          <a:xfrm>
            <a:off x="1498319" y="1342464"/>
            <a:ext cx="8610321" cy="4806821"/>
          </a:xfrm>
          <a:prstGeom prst="rect">
            <a:avLst/>
          </a:prstGeom>
        </p:spPr>
      </p:pic>
      <p:sp>
        <p:nvSpPr>
          <p:cNvPr id="3" name="TextBox 2">
            <a:extLst>
              <a:ext uri="{FF2B5EF4-FFF2-40B4-BE49-F238E27FC236}">
                <a16:creationId xmlns:a16="http://schemas.microsoft.com/office/drawing/2014/main" id="{A05A28A3-1954-1A01-C199-2BC3CE0903CD}"/>
              </a:ext>
            </a:extLst>
          </p:cNvPr>
          <p:cNvSpPr txBox="1"/>
          <p:nvPr/>
        </p:nvSpPr>
        <p:spPr>
          <a:xfrm>
            <a:off x="1765337" y="6375258"/>
            <a:ext cx="11164600" cy="369332"/>
          </a:xfrm>
          <a:prstGeom prst="rect">
            <a:avLst/>
          </a:prstGeom>
          <a:noFill/>
        </p:spPr>
        <p:txBody>
          <a:bodyPr wrap="square" rtlCol="0">
            <a:spAutoFit/>
          </a:bodyPr>
          <a:lstStyle/>
          <a:p>
            <a:r>
              <a:rPr lang="en-US" dirty="0">
                <a:latin typeface="Helvetica" charset="0"/>
                <a:ea typeface="Helvetica" charset="0"/>
                <a:cs typeface="Helvetica" charset="0"/>
              </a:rPr>
              <a:t>Work by Aaron Hill and REU student Hanna McDaniel, using Tree Interpreter package</a:t>
            </a:r>
          </a:p>
        </p:txBody>
      </p:sp>
    </p:spTree>
    <p:extLst>
      <p:ext uri="{BB962C8B-B14F-4D97-AF65-F5344CB8AC3E}">
        <p14:creationId xmlns:p14="http://schemas.microsoft.com/office/powerpoint/2010/main" val="319011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t>The future: diagnosis of how environmental parameters are influencing the forecast</a:t>
            </a:r>
          </a:p>
        </p:txBody>
      </p:sp>
      <p:pic>
        <p:nvPicPr>
          <p:cNvPr id="9" name="Picture 8">
            <a:extLst>
              <a:ext uri="{FF2B5EF4-FFF2-40B4-BE49-F238E27FC236}">
                <a16:creationId xmlns:a16="http://schemas.microsoft.com/office/drawing/2014/main" id="{2B83CB43-562C-C113-EC6F-2970A1FCAE6F}"/>
              </a:ext>
            </a:extLst>
          </p:cNvPr>
          <p:cNvPicPr>
            <a:picLocks noChangeAspect="1"/>
          </p:cNvPicPr>
          <p:nvPr/>
        </p:nvPicPr>
        <p:blipFill>
          <a:blip r:embed="rId2"/>
          <a:srcRect/>
          <a:stretch/>
        </p:blipFill>
        <p:spPr>
          <a:xfrm>
            <a:off x="1537906" y="1735866"/>
            <a:ext cx="8610321" cy="3567132"/>
          </a:xfrm>
          <a:prstGeom prst="rect">
            <a:avLst/>
          </a:prstGeom>
        </p:spPr>
      </p:pic>
      <p:sp>
        <p:nvSpPr>
          <p:cNvPr id="6" name="TextBox 5">
            <a:extLst>
              <a:ext uri="{FF2B5EF4-FFF2-40B4-BE49-F238E27FC236}">
                <a16:creationId xmlns:a16="http://schemas.microsoft.com/office/drawing/2014/main" id="{5C5A24A6-688A-5294-0749-6EB4C33646C5}"/>
              </a:ext>
            </a:extLst>
          </p:cNvPr>
          <p:cNvSpPr txBox="1"/>
          <p:nvPr/>
        </p:nvSpPr>
        <p:spPr>
          <a:xfrm>
            <a:off x="3230812" y="5371625"/>
            <a:ext cx="5224507" cy="646331"/>
          </a:xfrm>
          <a:prstGeom prst="rect">
            <a:avLst/>
          </a:prstGeom>
          <a:noFill/>
        </p:spPr>
        <p:txBody>
          <a:bodyPr wrap="none" rtlCol="0">
            <a:spAutoFit/>
          </a:bodyPr>
          <a:lstStyle/>
          <a:p>
            <a:r>
              <a:rPr lang="en-US">
                <a:latin typeface="Helvetica" charset="0"/>
                <a:ea typeface="Helvetica" charset="0"/>
                <a:cs typeface="Helvetica" charset="0"/>
              </a:rPr>
              <a:t>Solid contours: CSU-MLP probability forecast</a:t>
            </a:r>
          </a:p>
          <a:p>
            <a:r>
              <a:rPr lang="en-US">
                <a:latin typeface="Helvetica" charset="0"/>
                <a:ea typeface="Helvetica" charset="0"/>
                <a:cs typeface="Helvetica" charset="0"/>
              </a:rPr>
              <a:t>Shading: Contribution to that probability by CAPE</a:t>
            </a:r>
          </a:p>
        </p:txBody>
      </p:sp>
      <p:sp>
        <p:nvSpPr>
          <p:cNvPr id="7" name="TextBox 6">
            <a:extLst>
              <a:ext uri="{FF2B5EF4-FFF2-40B4-BE49-F238E27FC236}">
                <a16:creationId xmlns:a16="http://schemas.microsoft.com/office/drawing/2014/main" id="{694982B2-B039-F4A4-F581-F587D2C78740}"/>
              </a:ext>
            </a:extLst>
          </p:cNvPr>
          <p:cNvSpPr txBox="1"/>
          <p:nvPr/>
        </p:nvSpPr>
        <p:spPr>
          <a:xfrm>
            <a:off x="3130649" y="1360671"/>
            <a:ext cx="5288515" cy="369332"/>
          </a:xfrm>
          <a:prstGeom prst="rect">
            <a:avLst/>
          </a:prstGeom>
          <a:noFill/>
        </p:spPr>
        <p:txBody>
          <a:bodyPr wrap="square" rtlCol="0">
            <a:spAutoFit/>
          </a:bodyPr>
          <a:lstStyle/>
          <a:p>
            <a:r>
              <a:rPr lang="en-US">
                <a:latin typeface="Helvetica" charset="0"/>
                <a:ea typeface="Helvetica" charset="0"/>
                <a:cs typeface="Helvetica" charset="0"/>
              </a:rPr>
              <a:t>Forecast of 5-6 July 2022 South Dakota derecho</a:t>
            </a:r>
          </a:p>
        </p:txBody>
      </p:sp>
      <p:sp>
        <p:nvSpPr>
          <p:cNvPr id="8" name="TextBox 7">
            <a:extLst>
              <a:ext uri="{FF2B5EF4-FFF2-40B4-BE49-F238E27FC236}">
                <a16:creationId xmlns:a16="http://schemas.microsoft.com/office/drawing/2014/main" id="{DAC94E4C-9C16-82DD-A056-E9E51718AD97}"/>
              </a:ext>
            </a:extLst>
          </p:cNvPr>
          <p:cNvSpPr txBox="1"/>
          <p:nvPr/>
        </p:nvSpPr>
        <p:spPr>
          <a:xfrm>
            <a:off x="1765337" y="6375258"/>
            <a:ext cx="11164600" cy="369332"/>
          </a:xfrm>
          <a:prstGeom prst="rect">
            <a:avLst/>
          </a:prstGeom>
          <a:noFill/>
        </p:spPr>
        <p:txBody>
          <a:bodyPr wrap="square" rtlCol="0">
            <a:spAutoFit/>
          </a:bodyPr>
          <a:lstStyle/>
          <a:p>
            <a:r>
              <a:rPr lang="en-US" dirty="0">
                <a:latin typeface="Helvetica" charset="0"/>
                <a:ea typeface="Helvetica" charset="0"/>
                <a:cs typeface="Helvetica" charset="0"/>
              </a:rPr>
              <a:t>Work by Aaron Hill and REU student Hanna McDaniel, using Tree Interpreter package</a:t>
            </a:r>
          </a:p>
        </p:txBody>
      </p:sp>
    </p:spTree>
    <p:extLst>
      <p:ext uri="{BB962C8B-B14F-4D97-AF65-F5344CB8AC3E}">
        <p14:creationId xmlns:p14="http://schemas.microsoft.com/office/powerpoint/2010/main" val="1111466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9" descr="Calendar&#10;&#10;Description automatically generated">
            <a:extLst>
              <a:ext uri="{FF2B5EF4-FFF2-40B4-BE49-F238E27FC236}">
                <a16:creationId xmlns:a16="http://schemas.microsoft.com/office/drawing/2014/main" id="{C95D4AE6-1C61-428C-9808-3D02B68CF5E6}"/>
              </a:ext>
            </a:extLst>
          </p:cNvPr>
          <p:cNvPicPr>
            <a:picLocks noChangeAspect="1"/>
          </p:cNvPicPr>
          <p:nvPr/>
        </p:nvPicPr>
        <p:blipFill>
          <a:blip r:embed="rId2"/>
          <a:stretch>
            <a:fillRect/>
          </a:stretch>
        </p:blipFill>
        <p:spPr>
          <a:xfrm>
            <a:off x="4128054" y="1341368"/>
            <a:ext cx="7712764" cy="5440845"/>
          </a:xfrm>
          <a:prstGeom prst="rect">
            <a:avLst/>
          </a:prstGeom>
        </p:spPr>
      </p:pic>
      <p:sp>
        <p:nvSpPr>
          <p:cNvPr id="2" name="Title 1">
            <a:extLst>
              <a:ext uri="{FF2B5EF4-FFF2-40B4-BE49-F238E27FC236}">
                <a16:creationId xmlns:a16="http://schemas.microsoft.com/office/drawing/2014/main" id="{83FA3828-8CEF-4E05-F72F-0F4B135E8FE4}"/>
              </a:ext>
            </a:extLst>
          </p:cNvPr>
          <p:cNvSpPr>
            <a:spLocks noGrp="1"/>
          </p:cNvSpPr>
          <p:nvPr>
            <p:ph type="title"/>
          </p:nvPr>
        </p:nvSpPr>
        <p:spPr>
          <a:xfrm>
            <a:off x="1039285" y="298076"/>
            <a:ext cx="10111316" cy="1044388"/>
          </a:xfrm>
        </p:spPr>
        <p:txBody>
          <a:bodyPr>
            <a:normAutofit fontScale="90000"/>
          </a:bodyPr>
          <a:lstStyle/>
          <a:p>
            <a:r>
              <a:rPr lang="en-US"/>
              <a:t>The future: diagnosis of how environmental parameters are influencing the forecast</a:t>
            </a:r>
          </a:p>
        </p:txBody>
      </p:sp>
      <p:sp>
        <p:nvSpPr>
          <p:cNvPr id="11" name="TextBox 10">
            <a:extLst>
              <a:ext uri="{FF2B5EF4-FFF2-40B4-BE49-F238E27FC236}">
                <a16:creationId xmlns:a16="http://schemas.microsoft.com/office/drawing/2014/main" id="{7518A9DD-3DCE-610D-C2C9-E500DEED4D29}"/>
              </a:ext>
            </a:extLst>
          </p:cNvPr>
          <p:cNvSpPr txBox="1"/>
          <p:nvPr/>
        </p:nvSpPr>
        <p:spPr>
          <a:xfrm>
            <a:off x="278295" y="1789043"/>
            <a:ext cx="3651137" cy="258532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Example: Day 3 hail forecast contributions for 23 May 2022 at forecast hour 2100 UTC </a:t>
            </a:r>
            <a:endParaRPr lang="en-US"/>
          </a:p>
          <a:p>
            <a:r>
              <a:rPr lang="en-US">
                <a:ea typeface="+mn-lt"/>
                <a:cs typeface="+mn-lt"/>
              </a:rPr>
              <a:t>Can spatially interpret which fields are supplying key information to the forecast probs </a:t>
            </a:r>
            <a:endParaRPr lang="en-US"/>
          </a:p>
          <a:p>
            <a:endParaRPr lang="en-US"/>
          </a:p>
          <a:p>
            <a:endParaRPr lang="en-US"/>
          </a:p>
          <a:p>
            <a:endParaRPr lang="en-US">
              <a:latin typeface="Helvetica" charset="0"/>
              <a:ea typeface="Helvetica" charset="0"/>
              <a:cs typeface="Helvetica" charset="0"/>
            </a:endParaRPr>
          </a:p>
        </p:txBody>
      </p:sp>
      <p:pic>
        <p:nvPicPr>
          <p:cNvPr id="12" name="Picture 12" descr="Map&#10;&#10;Description automatically generated">
            <a:extLst>
              <a:ext uri="{FF2B5EF4-FFF2-40B4-BE49-F238E27FC236}">
                <a16:creationId xmlns:a16="http://schemas.microsoft.com/office/drawing/2014/main" id="{3B29342D-E8B0-6286-0BA5-E52EF5D5FAB1}"/>
              </a:ext>
            </a:extLst>
          </p:cNvPr>
          <p:cNvPicPr>
            <a:picLocks noChangeAspect="1"/>
          </p:cNvPicPr>
          <p:nvPr/>
        </p:nvPicPr>
        <p:blipFill>
          <a:blip r:embed="rId3"/>
          <a:stretch>
            <a:fillRect/>
          </a:stretch>
        </p:blipFill>
        <p:spPr>
          <a:xfrm>
            <a:off x="194227" y="3923886"/>
            <a:ext cx="3819110" cy="2674454"/>
          </a:xfrm>
          <a:prstGeom prst="rect">
            <a:avLst/>
          </a:prstGeom>
        </p:spPr>
      </p:pic>
    </p:spTree>
    <p:extLst>
      <p:ext uri="{BB962C8B-B14F-4D97-AF65-F5344CB8AC3E}">
        <p14:creationId xmlns:p14="http://schemas.microsoft.com/office/powerpoint/2010/main" val="464121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6EB1-9DF6-2D83-C405-84DA33697A09}"/>
              </a:ext>
            </a:extLst>
          </p:cNvPr>
          <p:cNvSpPr>
            <a:spLocks noGrp="1"/>
          </p:cNvSpPr>
          <p:nvPr>
            <p:ph type="title"/>
          </p:nvPr>
        </p:nvSpPr>
        <p:spPr>
          <a:xfrm>
            <a:off x="1039285" y="175260"/>
            <a:ext cx="10111316" cy="1044388"/>
          </a:xfrm>
        </p:spPr>
        <p:txBody>
          <a:bodyPr>
            <a:normAutofit fontScale="90000"/>
          </a:bodyPr>
          <a:lstStyle/>
          <a:p>
            <a:r>
              <a:rPr lang="en-US" b="1" dirty="0"/>
              <a:t>Collaboration with forecasters has been key to the improvement of these ML-based systems!</a:t>
            </a:r>
          </a:p>
        </p:txBody>
      </p:sp>
      <p:sp>
        <p:nvSpPr>
          <p:cNvPr id="5" name="Slide Number Placeholder 4">
            <a:extLst>
              <a:ext uri="{FF2B5EF4-FFF2-40B4-BE49-F238E27FC236}">
                <a16:creationId xmlns:a16="http://schemas.microsoft.com/office/drawing/2014/main" id="{708D1387-FB6A-98AD-9FFC-8AE51DF1A98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pic>
        <p:nvPicPr>
          <p:cNvPr id="8" name="Picture 7">
            <a:extLst>
              <a:ext uri="{FF2B5EF4-FFF2-40B4-BE49-F238E27FC236}">
                <a16:creationId xmlns:a16="http://schemas.microsoft.com/office/drawing/2014/main" id="{9468D760-9A46-C219-EB3C-F8DEA39DB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083" y="1245998"/>
            <a:ext cx="7707959" cy="3088957"/>
          </a:xfrm>
          <a:prstGeom prst="rect">
            <a:avLst/>
          </a:prstGeom>
        </p:spPr>
      </p:pic>
      <p:pic>
        <p:nvPicPr>
          <p:cNvPr id="7" name="Picture 6">
            <a:extLst>
              <a:ext uri="{FF2B5EF4-FFF2-40B4-BE49-F238E27FC236}">
                <a16:creationId xmlns:a16="http://schemas.microsoft.com/office/drawing/2014/main" id="{FFE70489-4D14-0234-E7AE-08C851DD84E9}"/>
              </a:ext>
            </a:extLst>
          </p:cNvPr>
          <p:cNvPicPr>
            <a:picLocks noChangeAspect="1"/>
          </p:cNvPicPr>
          <p:nvPr/>
        </p:nvPicPr>
        <p:blipFill>
          <a:blip r:embed="rId3"/>
          <a:stretch>
            <a:fillRect/>
          </a:stretch>
        </p:blipFill>
        <p:spPr>
          <a:xfrm>
            <a:off x="6557087" y="3684186"/>
            <a:ext cx="5491479" cy="3088957"/>
          </a:xfrm>
          <a:prstGeom prst="rect">
            <a:avLst/>
          </a:prstGeom>
        </p:spPr>
      </p:pic>
      <p:pic>
        <p:nvPicPr>
          <p:cNvPr id="10" name="Picture 9">
            <a:extLst>
              <a:ext uri="{FF2B5EF4-FFF2-40B4-BE49-F238E27FC236}">
                <a16:creationId xmlns:a16="http://schemas.microsoft.com/office/drawing/2014/main" id="{AE749045-C061-21F3-80AB-8B20A963484B}"/>
              </a:ext>
            </a:extLst>
          </p:cNvPr>
          <p:cNvPicPr>
            <a:picLocks noChangeAspect="1"/>
          </p:cNvPicPr>
          <p:nvPr/>
        </p:nvPicPr>
        <p:blipFill>
          <a:blip r:embed="rId4"/>
          <a:stretch>
            <a:fillRect/>
          </a:stretch>
        </p:blipFill>
        <p:spPr>
          <a:xfrm>
            <a:off x="274582" y="3987513"/>
            <a:ext cx="5497568" cy="2785630"/>
          </a:xfrm>
          <a:prstGeom prst="rect">
            <a:avLst/>
          </a:prstGeom>
        </p:spPr>
      </p:pic>
    </p:spTree>
    <p:extLst>
      <p:ext uri="{BB962C8B-B14F-4D97-AF65-F5344CB8AC3E}">
        <p14:creationId xmlns:p14="http://schemas.microsoft.com/office/powerpoint/2010/main" val="915541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F2F-973D-7446-8D09-44A04EE97B25}"/>
              </a:ext>
            </a:extLst>
          </p:cNvPr>
          <p:cNvSpPr>
            <a:spLocks noGrp="1"/>
          </p:cNvSpPr>
          <p:nvPr>
            <p:ph type="title"/>
          </p:nvPr>
        </p:nvSpPr>
        <p:spPr>
          <a:xfrm>
            <a:off x="1039285" y="321587"/>
            <a:ext cx="10111316" cy="494489"/>
          </a:xfrm>
        </p:spPr>
        <p:txBody>
          <a:bodyPr>
            <a:normAutofit fontScale="90000"/>
          </a:bodyPr>
          <a:lstStyle/>
          <a:p>
            <a:r>
              <a:rPr lang="en-US"/>
              <a:t>Summary </a:t>
            </a:r>
          </a:p>
        </p:txBody>
      </p:sp>
      <p:sp>
        <p:nvSpPr>
          <p:cNvPr id="3" name="Content Placeholder 2">
            <a:extLst>
              <a:ext uri="{FF2B5EF4-FFF2-40B4-BE49-F238E27FC236}">
                <a16:creationId xmlns:a16="http://schemas.microsoft.com/office/drawing/2014/main" id="{C30DFDFD-6932-2642-9E6C-B68FB3F5AD8C}"/>
              </a:ext>
            </a:extLst>
          </p:cNvPr>
          <p:cNvSpPr>
            <a:spLocks noGrp="1"/>
          </p:cNvSpPr>
          <p:nvPr>
            <p:ph idx="1"/>
          </p:nvPr>
        </p:nvSpPr>
        <p:spPr>
          <a:xfrm>
            <a:off x="1039285" y="885801"/>
            <a:ext cx="10111316" cy="4601451"/>
          </a:xfrm>
        </p:spPr>
        <p:txBody>
          <a:bodyPr vert="horz" lIns="91440" tIns="45720" rIns="91440" bIns="45720" rtlCol="0" anchor="t">
            <a:normAutofit/>
          </a:bodyPr>
          <a:lstStyle/>
          <a:p>
            <a:endParaRPr lang="en-US" sz="2400" dirty="0"/>
          </a:p>
          <a:p>
            <a:r>
              <a:rPr lang="en-US" sz="2400" dirty="0"/>
              <a:t>Machine learning techniques can help in post-processing NWP output to yield useful “first guess” guidance for operations</a:t>
            </a:r>
          </a:p>
          <a:p>
            <a:pPr marL="0" indent="0">
              <a:buNone/>
            </a:pPr>
            <a:endParaRPr lang="en-US" sz="2400" dirty="0"/>
          </a:p>
          <a:p>
            <a:r>
              <a:rPr lang="en-US" sz="2400" dirty="0"/>
              <a:t>ML models for severe weather are skillful, and competitive with operational outlooks – especially beyond day 1</a:t>
            </a:r>
          </a:p>
          <a:p>
            <a:endParaRPr lang="en-US" sz="2400" dirty="0">
              <a:cs typeface="Helvetica"/>
            </a:endParaRPr>
          </a:p>
          <a:p>
            <a:r>
              <a:rPr lang="en-US" sz="2400" dirty="0"/>
              <a:t>Plenty of opportunities for further advances, both in the forecasts themselves, and how they can be applied: what’s the best way to make them useful and trustworthy for forecasters?</a:t>
            </a:r>
            <a:endParaRPr lang="en-US" sz="2400" dirty="0">
              <a:cs typeface="Helvetica"/>
            </a:endParaRPr>
          </a:p>
          <a:p>
            <a:endParaRPr lang="en-US" sz="2400" dirty="0"/>
          </a:p>
        </p:txBody>
      </p:sp>
      <p:sp>
        <p:nvSpPr>
          <p:cNvPr id="6" name="TextBox 5">
            <a:extLst>
              <a:ext uri="{FF2B5EF4-FFF2-40B4-BE49-F238E27FC236}">
                <a16:creationId xmlns:a16="http://schemas.microsoft.com/office/drawing/2014/main" id="{4A8D47FC-A0D7-8045-BF84-5C008715DF97}"/>
              </a:ext>
            </a:extLst>
          </p:cNvPr>
          <p:cNvSpPr txBox="1"/>
          <p:nvPr/>
        </p:nvSpPr>
        <p:spPr>
          <a:xfrm>
            <a:off x="5215606" y="5082110"/>
            <a:ext cx="7442791" cy="1384995"/>
          </a:xfrm>
          <a:prstGeom prst="rect">
            <a:avLst/>
          </a:prstGeom>
          <a:noFill/>
          <a:ln>
            <a:solidFill>
              <a:schemeClr val="bg1"/>
            </a:solidFill>
          </a:ln>
        </p:spPr>
        <p:txBody>
          <a:bodyPr wrap="square" lIns="91440" tIns="45720" rIns="91440" bIns="45720" rtlCol="0" anchor="t">
            <a:spAutoFit/>
          </a:bodyPr>
          <a:lstStyle/>
          <a:p>
            <a:pPr algn="ctr"/>
            <a:r>
              <a:rPr lang="en-US" sz="2800" b="1" dirty="0">
                <a:latin typeface="Helvetica" charset="0"/>
                <a:ea typeface="Helvetica" charset="0"/>
                <a:cs typeface="Helvetica" charset="0"/>
              </a:rPr>
              <a:t>Thank you!</a:t>
            </a:r>
          </a:p>
          <a:p>
            <a:pPr algn="ctr"/>
            <a:r>
              <a:rPr lang="en-US" sz="2800" b="1" dirty="0">
                <a:latin typeface="Helvetica" charset="0"/>
                <a:ea typeface="Helvetica" charset="0"/>
                <a:cs typeface="Helvetica" charset="0"/>
              </a:rPr>
              <a:t> </a:t>
            </a:r>
            <a:r>
              <a:rPr lang="en-US" sz="2800" b="1" dirty="0">
                <a:latin typeface="Helvetica" charset="0"/>
                <a:ea typeface="Helvetica" charset="0"/>
                <a:cs typeface="Helvetica" charset="0"/>
                <a:hlinkClick r:id="rId2">
                  <a:extLst>
                    <a:ext uri="{A12FA001-AC4F-418D-AE19-62706E023703}">
                      <ahyp:hlinkClr xmlns:ahyp="http://schemas.microsoft.com/office/drawing/2018/hyperlinkcolor" val="tx"/>
                    </a:ext>
                  </a:extLst>
                </a:hlinkClick>
              </a:rPr>
              <a:t>russ.schumacher@colostate.edu</a:t>
            </a:r>
          </a:p>
          <a:p>
            <a:pPr algn="ctr"/>
            <a:r>
              <a:rPr lang="en-US" sz="2800" b="1" u="sng" dirty="0" err="1">
                <a:latin typeface="Helvetica"/>
                <a:ea typeface="Helvetica" charset="0"/>
                <a:cs typeface="Helvetica"/>
              </a:rPr>
              <a:t>aaron.hill@colostate.edu</a:t>
            </a:r>
            <a:endParaRPr lang="en-US" sz="2800" b="1" u="sng" dirty="0">
              <a:latin typeface="Helvetica"/>
              <a:ea typeface="Helvetica" charset="0"/>
              <a:cs typeface="Helvetica" charset="0"/>
            </a:endParaRPr>
          </a:p>
        </p:txBody>
      </p:sp>
      <p:sp>
        <p:nvSpPr>
          <p:cNvPr id="7" name="Rectangle 6">
            <a:extLst>
              <a:ext uri="{FF2B5EF4-FFF2-40B4-BE49-F238E27FC236}">
                <a16:creationId xmlns:a16="http://schemas.microsoft.com/office/drawing/2014/main" id="{5F51ED2C-6F99-EC47-8D7F-9A710D386DBA}"/>
              </a:ext>
            </a:extLst>
          </p:cNvPr>
          <p:cNvSpPr/>
          <p:nvPr/>
        </p:nvSpPr>
        <p:spPr>
          <a:xfrm>
            <a:off x="71635" y="5773447"/>
            <a:ext cx="5001949" cy="954107"/>
          </a:xfrm>
          <a:prstGeom prst="rect">
            <a:avLst/>
          </a:prstGeom>
        </p:spPr>
        <p:txBody>
          <a:bodyPr wrap="square" lIns="91440" tIns="45720" rIns="91440" bIns="45720" anchor="t">
            <a:spAutoFit/>
          </a:bodyPr>
          <a:lstStyle/>
          <a:p>
            <a:pPr>
              <a:defRPr/>
            </a:pPr>
            <a:r>
              <a:rPr kumimoji="0" lang="en-US" sz="1400" b="1" i="0" u="none" strike="noStrike" kern="1200" cap="none" spc="0" normalizeH="0" baseline="0" noProof="0" dirty="0">
                <a:ln>
                  <a:noFill/>
                </a:ln>
                <a:effectLst/>
                <a:uLnTx/>
                <a:uFillTx/>
                <a:latin typeface="Helvetica"/>
                <a:cs typeface="Helvetica"/>
              </a:rPr>
              <a:t>Real-time forecast </a:t>
            </a:r>
            <a:r>
              <a:rPr lang="en-US" sz="1400" b="1" dirty="0">
                <a:latin typeface="Helvetica"/>
                <a:cs typeface="Helvetica"/>
              </a:rPr>
              <a:t>graphics: </a:t>
            </a:r>
            <a:r>
              <a:rPr kumimoji="0" lang="en-US" sz="1400" b="1" i="0" u="none" strike="noStrike" kern="1200" cap="none" spc="0" normalizeH="0" baseline="0" noProof="0" dirty="0">
                <a:ln>
                  <a:noFill/>
                </a:ln>
                <a:effectLst/>
                <a:uLnTx/>
                <a:uFillTx/>
                <a:latin typeface="Helvetica"/>
                <a:cs typeface="Helvetica"/>
                <a:hlinkClick r:id="rId3">
                  <a:extLst>
                    <a:ext uri="{A12FA001-AC4F-418D-AE19-62706E023703}">
                      <ahyp:hlinkClr xmlns:ahyp="http://schemas.microsoft.com/office/drawing/2018/hyperlinkcolor" val="tx"/>
                    </a:ext>
                  </a:extLst>
                </a:hlinkClick>
              </a:rPr>
              <a:t>http://schumacher.atmos.colostate.edu/hilla/csu_mlp/</a:t>
            </a:r>
            <a:endParaRPr lang="en-US" sz="1400" b="1" i="0" u="none" strike="noStrike" kern="1200" cap="none" spc="0" normalizeH="0" baseline="0" noProof="0" dirty="0">
              <a:ln>
                <a:noFill/>
              </a:ln>
              <a:effectLst/>
              <a:uLnTx/>
              <a:uFillTx/>
              <a:latin typeface="Helvetica"/>
              <a:cs typeface="Helvetic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latin typeface="Helvetica" pitchFamily="2" charset="0"/>
            </a:endParaRPr>
          </a:p>
          <a:p>
            <a:pPr>
              <a:defRPr/>
            </a:pPr>
            <a:r>
              <a:rPr lang="en-US" sz="1400" b="1" dirty="0">
                <a:latin typeface="Helvetica"/>
                <a:cs typeface="Helvetica"/>
              </a:rPr>
              <a:t>Contact us if interested in gridded output! </a:t>
            </a:r>
            <a:endParaRPr lang="en-US" sz="1400" b="1" i="0" u="none" strike="noStrike" kern="1200" cap="none" spc="0" normalizeH="0" baseline="0" noProof="0" dirty="0">
              <a:ln>
                <a:noFill/>
              </a:ln>
              <a:effectLst/>
              <a:uLnTx/>
              <a:uFillTx/>
              <a:latin typeface="Helvetica" pitchFamily="2" charset="0"/>
              <a:cs typeface="Helvetica"/>
            </a:endParaRPr>
          </a:p>
        </p:txBody>
      </p:sp>
      <p:pic>
        <p:nvPicPr>
          <p:cNvPr id="9" name="Picture 5" descr="Qr code&#10;&#10;Description automatically generated">
            <a:extLst>
              <a:ext uri="{FF2B5EF4-FFF2-40B4-BE49-F238E27FC236}">
                <a16:creationId xmlns:a16="http://schemas.microsoft.com/office/drawing/2014/main" id="{31C2C3DF-C7B2-37EE-60B7-90C57FB79DD3}"/>
              </a:ext>
            </a:extLst>
          </p:cNvPr>
          <p:cNvPicPr>
            <a:picLocks noChangeAspect="1"/>
          </p:cNvPicPr>
          <p:nvPr/>
        </p:nvPicPr>
        <p:blipFill>
          <a:blip r:embed="rId4"/>
          <a:stretch>
            <a:fillRect/>
          </a:stretch>
        </p:blipFill>
        <p:spPr>
          <a:xfrm>
            <a:off x="4855004" y="5775768"/>
            <a:ext cx="952850" cy="956425"/>
          </a:xfrm>
          <a:prstGeom prst="rect">
            <a:avLst/>
          </a:prstGeom>
        </p:spPr>
      </p:pic>
    </p:spTree>
    <p:extLst>
      <p:ext uri="{BB962C8B-B14F-4D97-AF65-F5344CB8AC3E}">
        <p14:creationId xmlns:p14="http://schemas.microsoft.com/office/powerpoint/2010/main" val="362134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8ED5-6B91-6946-94CD-D546D25BC352}"/>
              </a:ext>
            </a:extLst>
          </p:cNvPr>
          <p:cNvSpPr>
            <a:spLocks noGrp="1"/>
          </p:cNvSpPr>
          <p:nvPr>
            <p:ph type="title"/>
          </p:nvPr>
        </p:nvSpPr>
        <p:spPr>
          <a:xfrm>
            <a:off x="838200" y="104926"/>
            <a:ext cx="10515600" cy="1325563"/>
          </a:xfrm>
        </p:spPr>
        <p:txBody>
          <a:bodyPr/>
          <a:lstStyle/>
          <a:p>
            <a:r>
              <a:rPr lang="en-US" dirty="0"/>
              <a:t>Approach</a:t>
            </a:r>
          </a:p>
        </p:txBody>
      </p:sp>
      <p:sp>
        <p:nvSpPr>
          <p:cNvPr id="18" name="TextBox 17">
            <a:extLst>
              <a:ext uri="{FF2B5EF4-FFF2-40B4-BE49-F238E27FC236}">
                <a16:creationId xmlns:a16="http://schemas.microsoft.com/office/drawing/2014/main" id="{D5416C41-7B32-09EB-DDD3-B73519BAC49E}"/>
              </a:ext>
            </a:extLst>
          </p:cNvPr>
          <p:cNvSpPr txBox="1"/>
          <p:nvPr/>
        </p:nvSpPr>
        <p:spPr>
          <a:xfrm>
            <a:off x="628649" y="1565977"/>
            <a:ext cx="7415213" cy="4524315"/>
          </a:xfrm>
          <a:prstGeom prst="rect">
            <a:avLst/>
          </a:prstGeom>
          <a:noFill/>
        </p:spPr>
        <p:txBody>
          <a:bodyPr wrap="square">
            <a:spAutoFit/>
          </a:bodyPr>
          <a:lstStyle/>
          <a:p>
            <a:pPr algn="l" rtl="0" fontAlgn="base"/>
            <a:r>
              <a:rPr lang="en-US" sz="1800" b="0" i="0" u="none" strike="noStrike" dirty="0">
                <a:effectLst/>
                <a:latin typeface="Helvetica" pitchFamily="2" charset="0"/>
              </a:rPr>
              <a:t>Input: NOAA’s FV3-GEFS Reforecast Dataset (Hamill et al. 2022): 5 members, matches current GEFSv12 </a:t>
            </a:r>
            <a:r>
              <a:rPr lang="en-US" sz="1800" b="0" i="0" dirty="0">
                <a:effectLst/>
                <a:latin typeface="Helvetica" pitchFamily="2" charset="0"/>
              </a:rPr>
              <a:t>​</a:t>
            </a:r>
          </a:p>
          <a:p>
            <a:pPr algn="l" rtl="0" fontAlgn="base"/>
            <a:endParaRPr lang="en-US" b="0" i="0" dirty="0">
              <a:effectLst/>
              <a:latin typeface="Arial" panose="020B0604020202020204" pitchFamily="34" charset="0"/>
            </a:endParaRPr>
          </a:p>
          <a:p>
            <a:pPr algn="l" rtl="0" fontAlgn="base"/>
            <a:r>
              <a:rPr lang="en-US" sz="1800" b="0" i="0" u="none" strike="noStrike" dirty="0">
                <a:effectLst/>
                <a:latin typeface="Helvetica" pitchFamily="2" charset="0"/>
              </a:rPr>
              <a:t>Use many atmospheric fields as predictors (see table below), train random forest models over 3 distinct regions</a:t>
            </a:r>
          </a:p>
          <a:p>
            <a:pPr algn="l" rtl="0" fontAlgn="base"/>
            <a:r>
              <a:rPr lang="en-US" sz="1800" b="0" i="0" dirty="0">
                <a:effectLst/>
                <a:latin typeface="Helvetica" pitchFamily="2" charset="0"/>
              </a:rPr>
              <a:t>​</a:t>
            </a:r>
            <a:endParaRPr lang="en-US" b="0" i="0" dirty="0">
              <a:effectLst/>
              <a:latin typeface="Arial" panose="020B0604020202020204" pitchFamily="34" charset="0"/>
            </a:endParaRPr>
          </a:p>
          <a:p>
            <a:pPr algn="l" rtl="0" fontAlgn="base"/>
            <a:r>
              <a:rPr lang="en-US" sz="1800" b="0" i="0" u="none" strike="noStrike" dirty="0">
                <a:effectLst/>
                <a:latin typeface="Helvetica" pitchFamily="2" charset="0"/>
              </a:rPr>
              <a:t>We use April 2003 </a:t>
            </a:r>
            <a:r>
              <a:rPr lang="mr-IN" sz="1800" b="0" i="0" u="none" strike="noStrike" dirty="0">
                <a:effectLst/>
                <a:latin typeface="Arial" panose="020B0604020202020204" pitchFamily="34" charset="0"/>
                <a:cs typeface="Helvetica" pitchFamily="2" charset="0"/>
              </a:rPr>
              <a:t>–</a:t>
            </a:r>
            <a:r>
              <a:rPr lang="en-US" sz="1800" b="0" i="0" u="none" strike="noStrike" dirty="0">
                <a:effectLst/>
                <a:latin typeface="Helvetica" pitchFamily="2" charset="0"/>
              </a:rPr>
              <a:t> April 2012 as the training period (~9 </a:t>
            </a:r>
            <a:r>
              <a:rPr lang="en-US" sz="1800" b="0" i="0" u="none" strike="noStrike" dirty="0" err="1">
                <a:effectLst/>
                <a:latin typeface="Helvetica" pitchFamily="2" charset="0"/>
              </a:rPr>
              <a:t>yrs</a:t>
            </a:r>
            <a:r>
              <a:rPr lang="en-US" sz="1800" b="0" i="0" u="none" strike="noStrike" dirty="0">
                <a:effectLst/>
                <a:latin typeface="Helvetica" pitchFamily="2" charset="0"/>
              </a:rPr>
              <a:t>)</a:t>
            </a:r>
            <a:r>
              <a:rPr lang="en-US" sz="1800" b="0" i="0" dirty="0">
                <a:effectLst/>
                <a:latin typeface="Helvetica" pitchFamily="2" charset="0"/>
              </a:rPr>
              <a:t>​</a:t>
            </a:r>
          </a:p>
          <a:p>
            <a:pPr algn="l" rtl="0" fontAlgn="base"/>
            <a:endParaRPr lang="en-US" b="0" i="0" dirty="0">
              <a:effectLst/>
              <a:latin typeface="Arial" panose="020B0604020202020204" pitchFamily="34" charset="0"/>
            </a:endParaRPr>
          </a:p>
          <a:p>
            <a:pPr algn="l" rtl="0" fontAlgn="base"/>
            <a:r>
              <a:rPr lang="en-US" sz="1800" b="0" i="0" u="none" strike="noStrike" dirty="0">
                <a:effectLst/>
                <a:latin typeface="Helvetica" pitchFamily="2" charset="0"/>
              </a:rPr>
              <a:t>Observations from SPC’s severe weather reports database (i.e., Storm Data)</a:t>
            </a:r>
            <a:r>
              <a:rPr lang="en-US" sz="1800" b="0" i="0" dirty="0">
                <a:effectLst/>
                <a:latin typeface="Helvetica" pitchFamily="2" charset="0"/>
              </a:rPr>
              <a:t>​</a:t>
            </a:r>
          </a:p>
          <a:p>
            <a:pPr algn="l" rtl="0" fontAlgn="base"/>
            <a:endParaRPr lang="en-US" b="0" i="0" dirty="0">
              <a:effectLst/>
              <a:latin typeface="Arial" panose="020B0604020202020204" pitchFamily="34" charset="0"/>
            </a:endParaRPr>
          </a:p>
          <a:p>
            <a:pPr algn="l" rtl="0" fontAlgn="base"/>
            <a:r>
              <a:rPr lang="en-US" sz="1800" b="0" i="0" u="none" strike="noStrike" dirty="0">
                <a:effectLst/>
                <a:latin typeface="Helvetica" pitchFamily="2" charset="0"/>
              </a:rPr>
              <a:t>Forecasts made for individual hazards (tornado, hail, wind) on days 1-3, and aggregate severe threat on days 3-8 </a:t>
            </a:r>
            <a:r>
              <a:rPr lang="en-US" sz="1800" b="0" i="0" dirty="0">
                <a:effectLst/>
                <a:latin typeface="Helvetica" pitchFamily="2" charset="0"/>
              </a:rPr>
              <a:t>​</a:t>
            </a:r>
          </a:p>
          <a:p>
            <a:pPr algn="l" rtl="0" fontAlgn="base"/>
            <a:endParaRPr lang="en-US" b="0" i="0" dirty="0">
              <a:effectLst/>
              <a:latin typeface="Arial" panose="020B0604020202020204" pitchFamily="34" charset="0"/>
            </a:endParaRPr>
          </a:p>
          <a:p>
            <a:pPr algn="l" rtl="0" fontAlgn="base"/>
            <a:r>
              <a:rPr lang="en-US" sz="1800" b="0" i="0" u="none" strike="noStrike" dirty="0">
                <a:effectLst/>
                <a:latin typeface="Helvetica" pitchFamily="2" charset="0"/>
              </a:rPr>
              <a:t>Guidance being evaluated in SPC operations since mid-2021</a:t>
            </a:r>
            <a:r>
              <a:rPr lang="en-US" sz="1800" b="0" i="0" dirty="0">
                <a:effectLst/>
                <a:latin typeface="Helvetica" pitchFamily="2" charset="0"/>
              </a:rPr>
              <a:t>​</a:t>
            </a:r>
            <a:endParaRPr lang="en-US" b="0" i="0" dirty="0">
              <a:effectLst/>
              <a:latin typeface="Arial" panose="020B0604020202020204" pitchFamily="34" charset="0"/>
            </a:endParaRPr>
          </a:p>
          <a:p>
            <a:pPr algn="l" rtl="0" fontAlgn="base"/>
            <a:r>
              <a:rPr lang="en-US" sz="1800" b="0" i="0" dirty="0">
                <a:effectLst/>
                <a:latin typeface="Helvetica" pitchFamily="2" charset="0"/>
              </a:rPr>
              <a:t>​</a:t>
            </a:r>
            <a:endParaRPr lang="en-US" b="0" i="0" dirty="0">
              <a:effectLst/>
              <a:latin typeface="Segoe UI" panose="020B0502040204020203" pitchFamily="34" charset="0"/>
            </a:endParaRPr>
          </a:p>
        </p:txBody>
      </p:sp>
      <p:pic>
        <p:nvPicPr>
          <p:cNvPr id="3074" name="Picture 2">
            <a:extLst>
              <a:ext uri="{FF2B5EF4-FFF2-40B4-BE49-F238E27FC236}">
                <a16:creationId xmlns:a16="http://schemas.microsoft.com/office/drawing/2014/main" id="{6C10FD9D-D776-7A44-2D64-F3989F37C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163" y="296439"/>
            <a:ext cx="3448408" cy="276652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E67C4960-4A9D-CBDF-6D79-E769A7B0F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163" y="3062959"/>
            <a:ext cx="3448409"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077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9A2EAA-1BDB-804F-B8A1-0C0CDF44A71E}"/>
              </a:ext>
            </a:extLst>
          </p:cNvPr>
          <p:cNvPicPr>
            <a:picLocks noChangeAspect="1"/>
          </p:cNvPicPr>
          <p:nvPr/>
        </p:nvPicPr>
        <p:blipFill>
          <a:blip r:embed="rId2"/>
          <a:stretch>
            <a:fillRect/>
          </a:stretch>
        </p:blipFill>
        <p:spPr>
          <a:xfrm>
            <a:off x="7505403" y="3648076"/>
            <a:ext cx="3848397" cy="2790378"/>
          </a:xfrm>
          <a:prstGeom prst="rect">
            <a:avLst/>
          </a:prstGeom>
        </p:spPr>
      </p:pic>
      <p:pic>
        <p:nvPicPr>
          <p:cNvPr id="7" name="Picture 6">
            <a:extLst>
              <a:ext uri="{FF2B5EF4-FFF2-40B4-BE49-F238E27FC236}">
                <a16:creationId xmlns:a16="http://schemas.microsoft.com/office/drawing/2014/main" id="{F2C0AF24-FF6C-6342-B675-7A12B1928602}"/>
              </a:ext>
            </a:extLst>
          </p:cNvPr>
          <p:cNvPicPr>
            <a:picLocks noChangeAspect="1"/>
          </p:cNvPicPr>
          <p:nvPr/>
        </p:nvPicPr>
        <p:blipFill>
          <a:blip r:embed="rId2"/>
          <a:stretch>
            <a:fillRect/>
          </a:stretch>
        </p:blipFill>
        <p:spPr>
          <a:xfrm>
            <a:off x="4714726" y="1690688"/>
            <a:ext cx="3848397" cy="2790378"/>
          </a:xfrm>
          <a:prstGeom prst="rect">
            <a:avLst/>
          </a:prstGeom>
        </p:spPr>
      </p:pic>
      <p:sp>
        <p:nvSpPr>
          <p:cNvPr id="8" name="TextBox 7">
            <a:extLst>
              <a:ext uri="{FF2B5EF4-FFF2-40B4-BE49-F238E27FC236}">
                <a16:creationId xmlns:a16="http://schemas.microsoft.com/office/drawing/2014/main" id="{FC8A6BDE-1255-FB4F-A5DF-082D9F1952A5}"/>
              </a:ext>
            </a:extLst>
          </p:cNvPr>
          <p:cNvSpPr txBox="1"/>
          <p:nvPr/>
        </p:nvSpPr>
        <p:spPr>
          <a:xfrm rot="2100945" flipH="1" flipV="1">
            <a:off x="8562808" y="3242317"/>
            <a:ext cx="749160" cy="646331"/>
          </a:xfrm>
          <a:prstGeom prst="rect">
            <a:avLst/>
          </a:prstGeom>
          <a:noFill/>
        </p:spPr>
        <p:txBody>
          <a:bodyPr wrap="square" rtlCol="0">
            <a:spAutoFit/>
          </a:bodyPr>
          <a:lstStyle/>
          <a:p>
            <a:r>
              <a:rPr lang="en-US" sz="3600" dirty="0"/>
              <a:t>…..</a:t>
            </a:r>
          </a:p>
        </p:txBody>
      </p:sp>
      <p:cxnSp>
        <p:nvCxnSpPr>
          <p:cNvPr id="9" name="Straight Connector 8">
            <a:extLst>
              <a:ext uri="{FF2B5EF4-FFF2-40B4-BE49-F238E27FC236}">
                <a16:creationId xmlns:a16="http://schemas.microsoft.com/office/drawing/2014/main" id="{3DE1D844-3E6E-F140-867D-5BD9C4E7976B}"/>
              </a:ext>
            </a:extLst>
          </p:cNvPr>
          <p:cNvCxnSpPr>
            <a:cxnSpLocks/>
          </p:cNvCxnSpPr>
          <p:nvPr/>
        </p:nvCxnSpPr>
        <p:spPr>
          <a:xfrm flipH="1">
            <a:off x="6196010" y="2032233"/>
            <a:ext cx="442914" cy="6000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20370C-E794-F843-B6B1-5FC48BF5220A}"/>
              </a:ext>
            </a:extLst>
          </p:cNvPr>
          <p:cNvCxnSpPr>
            <a:cxnSpLocks/>
          </p:cNvCxnSpPr>
          <p:nvPr/>
        </p:nvCxnSpPr>
        <p:spPr>
          <a:xfrm flipH="1">
            <a:off x="5375893" y="2823716"/>
            <a:ext cx="442914" cy="6000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0ED052-B990-9D49-BC6F-67E6C07C9BE9}"/>
              </a:ext>
            </a:extLst>
          </p:cNvPr>
          <p:cNvCxnSpPr>
            <a:cxnSpLocks/>
          </p:cNvCxnSpPr>
          <p:nvPr/>
        </p:nvCxnSpPr>
        <p:spPr>
          <a:xfrm flipH="1">
            <a:off x="4650058" y="3745050"/>
            <a:ext cx="343274" cy="6217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C47257-C84B-5A45-A81D-48AC98B9930B}"/>
              </a:ext>
            </a:extLst>
          </p:cNvPr>
          <p:cNvCxnSpPr>
            <a:cxnSpLocks/>
          </p:cNvCxnSpPr>
          <p:nvPr/>
        </p:nvCxnSpPr>
        <p:spPr>
          <a:xfrm>
            <a:off x="9858671" y="4023866"/>
            <a:ext cx="199580" cy="599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33CEA7-259A-9D4A-87ED-54D61A147F7D}"/>
              </a:ext>
            </a:extLst>
          </p:cNvPr>
          <p:cNvCxnSpPr>
            <a:cxnSpLocks/>
          </p:cNvCxnSpPr>
          <p:nvPr/>
        </p:nvCxnSpPr>
        <p:spPr>
          <a:xfrm>
            <a:off x="10468271" y="4807535"/>
            <a:ext cx="199580" cy="599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0BCB78-44F6-AD48-B8B7-C5DAC36C68F8}"/>
              </a:ext>
            </a:extLst>
          </p:cNvPr>
          <p:cNvCxnSpPr>
            <a:cxnSpLocks/>
          </p:cNvCxnSpPr>
          <p:nvPr/>
        </p:nvCxnSpPr>
        <p:spPr>
          <a:xfrm>
            <a:off x="10892134" y="5688597"/>
            <a:ext cx="199580" cy="599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BF0A85-918F-8448-8B64-FF949C5CEEE4}"/>
              </a:ext>
            </a:extLst>
          </p:cNvPr>
          <p:cNvCxnSpPr/>
          <p:nvPr/>
        </p:nvCxnSpPr>
        <p:spPr>
          <a:xfrm>
            <a:off x="4821695" y="4622870"/>
            <a:ext cx="775655" cy="7836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261BEB-6781-8746-B6F9-55A10FC732D2}"/>
              </a:ext>
            </a:extLst>
          </p:cNvPr>
          <p:cNvCxnSpPr>
            <a:cxnSpLocks/>
          </p:cNvCxnSpPr>
          <p:nvPr/>
        </p:nvCxnSpPr>
        <p:spPr>
          <a:xfrm flipH="1" flipV="1">
            <a:off x="6519863" y="5614094"/>
            <a:ext cx="4571851" cy="824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5BDA45-3F6A-AF45-9810-E79C9983E232}"/>
              </a:ext>
            </a:extLst>
          </p:cNvPr>
          <p:cNvSpPr txBox="1"/>
          <p:nvPr/>
        </p:nvSpPr>
        <p:spPr>
          <a:xfrm>
            <a:off x="4860651" y="5492054"/>
            <a:ext cx="1916311" cy="646331"/>
          </a:xfrm>
          <a:prstGeom prst="rect">
            <a:avLst/>
          </a:prstGeom>
          <a:noFill/>
        </p:spPr>
        <p:txBody>
          <a:bodyPr wrap="square" rtlCol="0">
            <a:spAutoFit/>
          </a:bodyPr>
          <a:lstStyle/>
          <a:p>
            <a:r>
              <a:rPr lang="en-US" dirty="0"/>
              <a:t>Probability of severe hail </a:t>
            </a:r>
          </a:p>
        </p:txBody>
      </p:sp>
      <p:sp>
        <p:nvSpPr>
          <p:cNvPr id="18" name="Content Placeholder 2">
            <a:extLst>
              <a:ext uri="{FF2B5EF4-FFF2-40B4-BE49-F238E27FC236}">
                <a16:creationId xmlns:a16="http://schemas.microsoft.com/office/drawing/2014/main" id="{94FB817B-9217-E04D-88CA-0AE74EBAF0AD}"/>
              </a:ext>
            </a:extLst>
          </p:cNvPr>
          <p:cNvSpPr txBox="1">
            <a:spLocks/>
          </p:cNvSpPr>
          <p:nvPr/>
        </p:nvSpPr>
        <p:spPr>
          <a:xfrm>
            <a:off x="274320" y="1771378"/>
            <a:ext cx="4113652" cy="46480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 set of decision trees that contain a series of yes/no questions based on the inputs that allow traversal of the tree</a:t>
            </a:r>
          </a:p>
          <a:p>
            <a:pPr marL="0" indent="0">
              <a:buNone/>
            </a:pPr>
            <a:endParaRPr lang="en-US" sz="2000" dirty="0"/>
          </a:p>
          <a:p>
            <a:pPr marL="0" indent="0" algn="l" rtl="0" fontAlgn="base">
              <a:buNone/>
            </a:pPr>
            <a:r>
              <a:rPr lang="en-US" sz="2000" b="0" i="0" u="none" strike="noStrike" dirty="0">
                <a:solidFill>
                  <a:srgbClr val="000000"/>
                </a:solidFill>
                <a:effectLst/>
                <a:latin typeface="Lato" panose="020F0502020204030203" pitchFamily="34" charset="0"/>
              </a:rPr>
              <a:t>Corresponding events of severe weather are assigned to the “leaf” nodes</a:t>
            </a:r>
            <a:r>
              <a:rPr lang="en-US" sz="2000" b="0" i="0" dirty="0">
                <a:solidFill>
                  <a:srgbClr val="000000"/>
                </a:solidFill>
                <a:effectLst/>
                <a:latin typeface="Lato" panose="020F0502020204030203" pitchFamily="34" charset="0"/>
              </a:rPr>
              <a:t>​</a:t>
            </a:r>
            <a:endParaRPr lang="en-US" sz="2000" b="0" i="0" dirty="0">
              <a:solidFill>
                <a:srgbClr val="1E4D2B"/>
              </a:solidFill>
              <a:effectLst/>
              <a:latin typeface="Segoe UI" panose="020B0502040204020203" pitchFamily="34" charset="0"/>
            </a:endParaRPr>
          </a:p>
          <a:p>
            <a:pPr marL="0" indent="0" algn="l" rtl="0" fontAlgn="base">
              <a:buNone/>
            </a:pPr>
            <a:endParaRPr lang="en-US" sz="2000" u="none" strike="noStrike" dirty="0">
              <a:solidFill>
                <a:srgbClr val="000000"/>
              </a:solidFill>
              <a:latin typeface="Lato" panose="020F0502020204030203" pitchFamily="34" charset="0"/>
            </a:endParaRPr>
          </a:p>
          <a:p>
            <a:pPr marL="0" indent="0" algn="l" rtl="0" fontAlgn="base">
              <a:buNone/>
            </a:pPr>
            <a:r>
              <a:rPr lang="en-US" sz="2000" b="0" i="0" u="none" strike="noStrike" dirty="0">
                <a:solidFill>
                  <a:srgbClr val="000000"/>
                </a:solidFill>
                <a:effectLst/>
                <a:latin typeface="Lato" panose="020F0502020204030203" pitchFamily="34" charset="0"/>
              </a:rPr>
              <a:t>Relative frequency of events in the forest is the forecast probability</a:t>
            </a:r>
            <a:r>
              <a:rPr lang="en-US" sz="2000" b="0" i="0" dirty="0">
                <a:solidFill>
                  <a:srgbClr val="000000"/>
                </a:solidFill>
                <a:effectLst/>
                <a:latin typeface="Lato" panose="020F0502020204030203" pitchFamily="34" charset="0"/>
              </a:rPr>
              <a:t>​</a:t>
            </a:r>
            <a:endParaRPr lang="en-US" sz="2000" b="0" i="0" dirty="0">
              <a:solidFill>
                <a:srgbClr val="1E4D2B"/>
              </a:solidFill>
              <a:effectLst/>
              <a:latin typeface="Segoe UI" panose="020B0502040204020203" pitchFamily="34" charset="0"/>
            </a:endParaRPr>
          </a:p>
          <a:p>
            <a:pPr marL="0" indent="0" algn="l" rtl="0" fontAlgn="base">
              <a:buNone/>
            </a:pPr>
            <a:endParaRPr lang="en-US" sz="2000" b="0" i="0" u="none" strike="noStrike" dirty="0">
              <a:solidFill>
                <a:srgbClr val="000000"/>
              </a:solidFill>
              <a:effectLst/>
              <a:latin typeface="Lato" panose="020F0502020204030203" pitchFamily="34" charset="0"/>
            </a:endParaRPr>
          </a:p>
          <a:p>
            <a:pPr marL="0" indent="0" algn="l" rtl="0" fontAlgn="base">
              <a:buNone/>
            </a:pPr>
            <a:r>
              <a:rPr lang="en-US" sz="2000" b="0" i="0" u="none" strike="noStrike" dirty="0">
                <a:solidFill>
                  <a:srgbClr val="000000"/>
                </a:solidFill>
                <a:effectLst/>
                <a:latin typeface="Lato" panose="020F0502020204030203" pitchFamily="34" charset="0"/>
              </a:rPr>
              <a:t>Python package "determines" best predictors that discriminate events</a:t>
            </a:r>
            <a:r>
              <a:rPr lang="en-US" sz="2000" b="0" i="0" dirty="0">
                <a:solidFill>
                  <a:srgbClr val="000000"/>
                </a:solidFill>
                <a:effectLst/>
                <a:latin typeface="Lato" panose="020F0502020204030203" pitchFamily="34" charset="0"/>
              </a:rPr>
              <a:t>​</a:t>
            </a:r>
            <a:endParaRPr lang="en-US" sz="2000" b="0" i="0" dirty="0">
              <a:solidFill>
                <a:srgbClr val="1E4D2B"/>
              </a:solidFill>
              <a:effectLst/>
              <a:latin typeface="Segoe UI" panose="020B0502040204020203" pitchFamily="34" charset="0"/>
            </a:endParaRPr>
          </a:p>
        </p:txBody>
      </p:sp>
      <p:sp>
        <p:nvSpPr>
          <p:cNvPr id="19" name="TextBox 18">
            <a:extLst>
              <a:ext uri="{FF2B5EF4-FFF2-40B4-BE49-F238E27FC236}">
                <a16:creationId xmlns:a16="http://schemas.microsoft.com/office/drawing/2014/main" id="{5F834BDF-CE1C-3949-9CA3-8394DA1C2E39}"/>
              </a:ext>
            </a:extLst>
          </p:cNvPr>
          <p:cNvSpPr txBox="1"/>
          <p:nvPr/>
        </p:nvSpPr>
        <p:spPr>
          <a:xfrm>
            <a:off x="5373512" y="6138332"/>
            <a:ext cx="1916311" cy="369332"/>
          </a:xfrm>
          <a:prstGeom prst="rect">
            <a:avLst/>
          </a:prstGeom>
          <a:noFill/>
        </p:spPr>
        <p:txBody>
          <a:bodyPr wrap="square" rtlCol="0">
            <a:spAutoFit/>
          </a:bodyPr>
          <a:lstStyle/>
          <a:p>
            <a:r>
              <a:rPr lang="en-US" dirty="0"/>
              <a:t>50%</a:t>
            </a:r>
          </a:p>
        </p:txBody>
      </p:sp>
      <p:pic>
        <p:nvPicPr>
          <p:cNvPr id="20" name="Picture 19">
            <a:extLst>
              <a:ext uri="{FF2B5EF4-FFF2-40B4-BE49-F238E27FC236}">
                <a16:creationId xmlns:a16="http://schemas.microsoft.com/office/drawing/2014/main" id="{44C79466-3124-A045-8B03-5FAEFF3D0F84}"/>
              </a:ext>
            </a:extLst>
          </p:cNvPr>
          <p:cNvPicPr>
            <a:picLocks noChangeAspect="1"/>
          </p:cNvPicPr>
          <p:nvPr/>
        </p:nvPicPr>
        <p:blipFill>
          <a:blip r:embed="rId3"/>
          <a:stretch>
            <a:fillRect/>
          </a:stretch>
        </p:blipFill>
        <p:spPr>
          <a:xfrm>
            <a:off x="9069461" y="166424"/>
            <a:ext cx="2997200" cy="2768600"/>
          </a:xfrm>
          <a:prstGeom prst="rect">
            <a:avLst/>
          </a:prstGeom>
        </p:spPr>
      </p:pic>
      <p:cxnSp>
        <p:nvCxnSpPr>
          <p:cNvPr id="21" name="Straight Arrow Connector 20">
            <a:extLst>
              <a:ext uri="{FF2B5EF4-FFF2-40B4-BE49-F238E27FC236}">
                <a16:creationId xmlns:a16="http://schemas.microsoft.com/office/drawing/2014/main" id="{75033F5B-02C4-C642-9330-0B205EA1A6EC}"/>
              </a:ext>
            </a:extLst>
          </p:cNvPr>
          <p:cNvCxnSpPr>
            <a:cxnSpLocks/>
          </p:cNvCxnSpPr>
          <p:nvPr/>
        </p:nvCxnSpPr>
        <p:spPr>
          <a:xfrm>
            <a:off x="8805788" y="522513"/>
            <a:ext cx="1530198" cy="783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076F58-0C4B-464B-A583-78E16F027D04}"/>
              </a:ext>
            </a:extLst>
          </p:cNvPr>
          <p:cNvSpPr txBox="1"/>
          <p:nvPr/>
        </p:nvSpPr>
        <p:spPr>
          <a:xfrm>
            <a:off x="7239605" y="183457"/>
            <a:ext cx="1924199" cy="369332"/>
          </a:xfrm>
          <a:prstGeom prst="rect">
            <a:avLst/>
          </a:prstGeom>
          <a:noFill/>
        </p:spPr>
        <p:txBody>
          <a:bodyPr wrap="square" rtlCol="0">
            <a:spAutoFit/>
          </a:bodyPr>
          <a:lstStyle/>
          <a:p>
            <a:r>
              <a:rPr lang="en-US" dirty="0">
                <a:solidFill>
                  <a:srgbClr val="FF0000"/>
                </a:solidFill>
              </a:rPr>
              <a:t>Forecast point</a:t>
            </a:r>
          </a:p>
        </p:txBody>
      </p:sp>
      <p:cxnSp>
        <p:nvCxnSpPr>
          <p:cNvPr id="23" name="Straight Arrow Connector 22">
            <a:extLst>
              <a:ext uri="{FF2B5EF4-FFF2-40B4-BE49-F238E27FC236}">
                <a16:creationId xmlns:a16="http://schemas.microsoft.com/office/drawing/2014/main" id="{7E5EB9A1-5C0E-6645-8C27-5F709E19A411}"/>
              </a:ext>
            </a:extLst>
          </p:cNvPr>
          <p:cNvCxnSpPr>
            <a:cxnSpLocks/>
          </p:cNvCxnSpPr>
          <p:nvPr/>
        </p:nvCxnSpPr>
        <p:spPr>
          <a:xfrm flipH="1">
            <a:off x="7505403" y="1690688"/>
            <a:ext cx="2196006" cy="251830"/>
          </a:xfrm>
          <a:prstGeom prst="straightConnector1">
            <a:avLst/>
          </a:prstGeom>
          <a:ln w="28575">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0AF386E-9DDC-0B40-B655-0BF8648C762F}"/>
              </a:ext>
            </a:extLst>
          </p:cNvPr>
          <p:cNvCxnSpPr>
            <a:cxnSpLocks/>
          </p:cNvCxnSpPr>
          <p:nvPr/>
        </p:nvCxnSpPr>
        <p:spPr>
          <a:xfrm flipH="1">
            <a:off x="9858671" y="2012762"/>
            <a:ext cx="837996" cy="1649126"/>
          </a:xfrm>
          <a:prstGeom prst="straightConnector1">
            <a:avLst/>
          </a:prstGeom>
          <a:ln w="28575">
            <a:solidFill>
              <a:srgbClr val="FFC000"/>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AAA3DEF-6950-264B-820B-B4480DD73985}"/>
              </a:ext>
            </a:extLst>
          </p:cNvPr>
          <p:cNvSpPr txBox="1"/>
          <p:nvPr/>
        </p:nvSpPr>
        <p:spPr>
          <a:xfrm>
            <a:off x="5818807" y="1490268"/>
            <a:ext cx="2626369" cy="307777"/>
          </a:xfrm>
          <a:prstGeom prst="rect">
            <a:avLst/>
          </a:prstGeom>
          <a:noFill/>
        </p:spPr>
        <p:txBody>
          <a:bodyPr wrap="square" rtlCol="0">
            <a:spAutoFit/>
          </a:bodyPr>
          <a:lstStyle/>
          <a:p>
            <a:r>
              <a:rPr lang="en-US" sz="1400" dirty="0">
                <a:solidFill>
                  <a:srgbClr val="FFC000"/>
                </a:solidFill>
              </a:rPr>
              <a:t>Temperature at (-2, -1) &gt; 20 C?</a:t>
            </a:r>
          </a:p>
        </p:txBody>
      </p:sp>
      <p:sp>
        <p:nvSpPr>
          <p:cNvPr id="26" name="TextBox 25">
            <a:extLst>
              <a:ext uri="{FF2B5EF4-FFF2-40B4-BE49-F238E27FC236}">
                <a16:creationId xmlns:a16="http://schemas.microsoft.com/office/drawing/2014/main" id="{E79DBC32-1E54-BF4B-883E-FEF2C64A1699}"/>
              </a:ext>
            </a:extLst>
          </p:cNvPr>
          <p:cNvSpPr txBox="1"/>
          <p:nvPr/>
        </p:nvSpPr>
        <p:spPr>
          <a:xfrm>
            <a:off x="10010324" y="3443271"/>
            <a:ext cx="2129740" cy="307777"/>
          </a:xfrm>
          <a:prstGeom prst="rect">
            <a:avLst/>
          </a:prstGeom>
          <a:noFill/>
        </p:spPr>
        <p:txBody>
          <a:bodyPr wrap="square" rtlCol="0">
            <a:spAutoFit/>
          </a:bodyPr>
          <a:lstStyle/>
          <a:p>
            <a:r>
              <a:rPr lang="en-US" sz="1400" dirty="0">
                <a:solidFill>
                  <a:srgbClr val="FFC000"/>
                </a:solidFill>
              </a:rPr>
              <a:t>CAPE at (1, -2) &gt; 500 J/kg?</a:t>
            </a:r>
          </a:p>
        </p:txBody>
      </p:sp>
      <p:sp>
        <p:nvSpPr>
          <p:cNvPr id="27" name="Title 1">
            <a:extLst>
              <a:ext uri="{FF2B5EF4-FFF2-40B4-BE49-F238E27FC236}">
                <a16:creationId xmlns:a16="http://schemas.microsoft.com/office/drawing/2014/main" id="{D757CD97-7D09-E041-9D68-5C2093989704}"/>
              </a:ext>
            </a:extLst>
          </p:cNvPr>
          <p:cNvSpPr txBox="1">
            <a:spLocks/>
          </p:cNvSpPr>
          <p:nvPr/>
        </p:nvSpPr>
        <p:spPr>
          <a:xfrm>
            <a:off x="784860" y="518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Random Forests</a:t>
            </a:r>
          </a:p>
        </p:txBody>
      </p:sp>
    </p:spTree>
    <p:extLst>
      <p:ext uri="{BB962C8B-B14F-4D97-AF65-F5344CB8AC3E}">
        <p14:creationId xmlns:p14="http://schemas.microsoft.com/office/powerpoint/2010/main" val="121598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3"/>
          <p:cNvSpPr txBox="1">
            <a:spLocks noGrp="1"/>
          </p:cNvSpPr>
          <p:nvPr>
            <p:ph type="title"/>
          </p:nvPr>
        </p:nvSpPr>
        <p:spPr>
          <a:xfrm>
            <a:off x="415600" y="0"/>
            <a:ext cx="11360800" cy="852800"/>
          </a:xfrm>
          <a:prstGeom prst="rect">
            <a:avLst/>
          </a:prstGeom>
        </p:spPr>
        <p:txBody>
          <a:bodyPr spcFirstLastPara="1" wrap="square" lIns="121900" tIns="121900" rIns="121900" bIns="121900" anchor="t" anchorCtr="0">
            <a:noAutofit/>
          </a:bodyPr>
          <a:lstStyle/>
          <a:p>
            <a:r>
              <a:rPr lang="en" dirty="0"/>
              <a:t>Random Forest Configuration</a:t>
            </a:r>
            <a:endParaRPr dirty="0"/>
          </a:p>
        </p:txBody>
      </p:sp>
      <p:pic>
        <p:nvPicPr>
          <p:cNvPr id="455" name="Google Shape;455;p43"/>
          <p:cNvPicPr preferRelativeResize="0"/>
          <p:nvPr/>
        </p:nvPicPr>
        <p:blipFill>
          <a:blip r:embed="rId3">
            <a:alphaModFix/>
          </a:blip>
          <a:stretch>
            <a:fillRect/>
          </a:stretch>
        </p:blipFill>
        <p:spPr>
          <a:xfrm>
            <a:off x="415600" y="999467"/>
            <a:ext cx="9516989" cy="5050032"/>
          </a:xfrm>
          <a:prstGeom prst="rect">
            <a:avLst/>
          </a:prstGeom>
          <a:noFill/>
          <a:ln>
            <a:noFill/>
          </a:ln>
        </p:spPr>
      </p:pic>
      <p:sp>
        <p:nvSpPr>
          <p:cNvPr id="457" name="Google Shape;457;p43"/>
          <p:cNvSpPr/>
          <p:nvPr/>
        </p:nvSpPr>
        <p:spPr>
          <a:xfrm>
            <a:off x="6539100" y="852800"/>
            <a:ext cx="1816800" cy="443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8" name="Google Shape;458;p43"/>
          <p:cNvSpPr/>
          <p:nvPr/>
        </p:nvSpPr>
        <p:spPr>
          <a:xfrm>
            <a:off x="6096000" y="4235367"/>
            <a:ext cx="1816800" cy="443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9" name="Google Shape;459;p43"/>
          <p:cNvSpPr txBox="1"/>
          <p:nvPr/>
        </p:nvSpPr>
        <p:spPr>
          <a:xfrm>
            <a:off x="6026800" y="4290567"/>
            <a:ext cx="1955200" cy="82082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FF0000"/>
                </a:solidFill>
                <a:effectLst/>
                <a:uLnTx/>
                <a:uFillTx/>
                <a:latin typeface="Lato"/>
                <a:ea typeface="Lato"/>
                <a:cs typeface="Lato"/>
                <a:sym typeface="Lato"/>
              </a:rPr>
              <a:t>Gridded rainfall</a:t>
            </a:r>
            <a:endParaRPr kumimoji="0" sz="1867" b="0" i="0" u="none" strike="noStrike" kern="0" cap="none" spc="0" normalizeH="0" baseline="0" noProof="0">
              <a:ln>
                <a:noFill/>
              </a:ln>
              <a:solidFill>
                <a:srgbClr val="FF0000"/>
              </a:solidFill>
              <a:effectLst/>
              <a:uLnTx/>
              <a:uFillTx/>
              <a:latin typeface="Lato"/>
              <a:ea typeface="Lato"/>
              <a:cs typeface="Lato"/>
              <a:sym typeface="Lat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FF0000"/>
                </a:solidFill>
                <a:effectLst/>
                <a:uLnTx/>
                <a:uFillTx/>
                <a:latin typeface="Lato"/>
                <a:ea typeface="Lato"/>
                <a:cs typeface="Lato"/>
                <a:sym typeface="Lato"/>
              </a:rPr>
              <a:t>observation</a:t>
            </a:r>
            <a:endParaRPr kumimoji="0" sz="1867" b="0" i="0" u="none" strike="noStrike" kern="0" cap="none" spc="0" normalizeH="0" baseline="0" noProof="0">
              <a:ln>
                <a:noFill/>
              </a:ln>
              <a:solidFill>
                <a:srgbClr val="FF0000"/>
              </a:solidFill>
              <a:effectLst/>
              <a:uLnTx/>
              <a:uFillTx/>
              <a:latin typeface="Lato"/>
              <a:ea typeface="Lato"/>
              <a:cs typeface="Lato"/>
              <a:sym typeface="Lato"/>
            </a:endParaRPr>
          </a:p>
        </p:txBody>
      </p:sp>
      <p:sp>
        <p:nvSpPr>
          <p:cNvPr id="460" name="Google Shape;460;p43"/>
          <p:cNvSpPr/>
          <p:nvPr/>
        </p:nvSpPr>
        <p:spPr>
          <a:xfrm>
            <a:off x="2365767" y="6196167"/>
            <a:ext cx="1816800" cy="443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1" name="Google Shape;461;p43"/>
          <p:cNvSpPr txBox="1">
            <a:spLocks noGrp="1"/>
          </p:cNvSpPr>
          <p:nvPr>
            <p:ph type="sldNum" idx="12"/>
          </p:nvPr>
        </p:nvSpPr>
        <p:spPr>
          <a:xfrm>
            <a:off x="11330665" y="6251679"/>
            <a:ext cx="731600" cy="524800"/>
          </a:xfrm>
          <a:prstGeom prst="rect">
            <a:avLst/>
          </a:prstGeom>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D9782D"/>
                </a:solidFill>
                <a:effectLst/>
                <a:uLnTx/>
                <a:uFillTx/>
                <a:latin typeface="Lato"/>
                <a:ea typeface="Lato"/>
                <a:cs typeface="Lato"/>
                <a:sym typeface="Lato"/>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a:t>
            </a:fld>
            <a:endParaRPr kumimoji="0" sz="1333" b="0" i="0" u="none" strike="noStrike" kern="0" cap="none" spc="0" normalizeH="0" baseline="0" noProof="0">
              <a:ln>
                <a:noFill/>
              </a:ln>
              <a:solidFill>
                <a:srgbClr val="D9782D"/>
              </a:solidFill>
              <a:effectLst/>
              <a:uLnTx/>
              <a:uFillTx/>
              <a:latin typeface="Lato"/>
              <a:ea typeface="Lato"/>
              <a:cs typeface="Lato"/>
              <a:sym typeface="Lato"/>
            </a:endParaRPr>
          </a:p>
        </p:txBody>
      </p:sp>
      <p:sp>
        <p:nvSpPr>
          <p:cNvPr id="3" name="TextBox 2">
            <a:extLst>
              <a:ext uri="{FF2B5EF4-FFF2-40B4-BE49-F238E27FC236}">
                <a16:creationId xmlns:a16="http://schemas.microsoft.com/office/drawing/2014/main" id="{62F7CBC6-726C-C119-A582-9655DA9F223A}"/>
              </a:ext>
            </a:extLst>
          </p:cNvPr>
          <p:cNvSpPr txBox="1"/>
          <p:nvPr/>
        </p:nvSpPr>
        <p:spPr>
          <a:xfrm>
            <a:off x="6023427" y="4354285"/>
            <a:ext cx="1859643"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F2615"/>
                </a:solidFill>
                <a:cs typeface="Arial"/>
              </a:rPr>
              <a:t>Gridded local storm report</a:t>
            </a:r>
            <a:endParaRPr lang="en-US" dirty="0"/>
          </a:p>
        </p:txBody>
      </p:sp>
      <p:pic>
        <p:nvPicPr>
          <p:cNvPr id="5" name="Picture 4" descr="Diagram&#10;&#10;Description automatically generated">
            <a:extLst>
              <a:ext uri="{FF2B5EF4-FFF2-40B4-BE49-F238E27FC236}">
                <a16:creationId xmlns:a16="http://schemas.microsoft.com/office/drawing/2014/main" id="{42CD2991-AF8A-1CFA-E99D-172C7ED9F33F}"/>
              </a:ext>
            </a:extLst>
          </p:cNvPr>
          <p:cNvPicPr>
            <a:picLocks noChangeAspect="1"/>
          </p:cNvPicPr>
          <p:nvPr/>
        </p:nvPicPr>
        <p:blipFill rotWithShape="1">
          <a:blip r:embed="rId4"/>
          <a:srcRect t="-1" r="49602" b="50473"/>
          <a:stretch/>
        </p:blipFill>
        <p:spPr>
          <a:xfrm>
            <a:off x="9815997" y="4460056"/>
            <a:ext cx="2284250" cy="17385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86F58E-A4C1-4560-2525-857C5E3430C3}"/>
              </a:ext>
            </a:extLst>
          </p:cNvPr>
          <p:cNvSpPr txBox="1"/>
          <p:nvPr/>
        </p:nvSpPr>
        <p:spPr>
          <a:xfrm>
            <a:off x="497306" y="1312039"/>
            <a:ext cx="6144126" cy="4893647"/>
          </a:xfrm>
          <a:prstGeom prst="rect">
            <a:avLst/>
          </a:prstGeom>
          <a:noFill/>
        </p:spPr>
        <p:txBody>
          <a:bodyPr wrap="square">
            <a:spAutoFit/>
          </a:bodyPr>
          <a:lstStyle/>
          <a:p>
            <a:pPr algn="l" rtl="0" fontAlgn="base"/>
            <a:r>
              <a:rPr lang="en-US" sz="2400" b="0" i="0" u="none" strike="noStrike" dirty="0">
                <a:effectLst/>
                <a:latin typeface="Helvetica" pitchFamily="2" charset="0"/>
              </a:rPr>
              <a:t>CSU-MLP forecasts are evaluated against gridded severe weather reports</a:t>
            </a:r>
            <a:r>
              <a:rPr lang="en-US" sz="2400" b="0" i="0" dirty="0">
                <a:effectLst/>
                <a:latin typeface="Helvetica" pitchFamily="2" charset="0"/>
              </a:rPr>
              <a:t>​</a:t>
            </a:r>
          </a:p>
          <a:p>
            <a:pPr algn="l" rtl="0" fontAlgn="base">
              <a:buFont typeface="Arial" panose="020B0604020202020204" pitchFamily="34" charset="0"/>
              <a:buChar char="•"/>
            </a:pPr>
            <a:endParaRPr lang="en-US" sz="2400" b="0" i="0" dirty="0">
              <a:effectLst/>
              <a:latin typeface="Arial" panose="020B0604020202020204" pitchFamily="34" charset="0"/>
            </a:endParaRPr>
          </a:p>
          <a:p>
            <a:pPr algn="l" rtl="0" fontAlgn="base"/>
            <a:r>
              <a:rPr lang="en-US" sz="2400" b="0" i="0" u="none" strike="noStrike" dirty="0">
                <a:effectLst/>
                <a:latin typeface="Helvetica" pitchFamily="2" charset="0"/>
              </a:rPr>
              <a:t>Evaluation from 3 October 2020 through 30 September 2022</a:t>
            </a:r>
            <a:r>
              <a:rPr lang="en-US" sz="2400" b="0" i="0" dirty="0">
                <a:effectLst/>
                <a:latin typeface="Helvetica" pitchFamily="2" charset="0"/>
              </a:rPr>
              <a:t>​</a:t>
            </a:r>
            <a:endParaRPr lang="en-US" sz="2400" b="0" i="0" dirty="0">
              <a:effectLst/>
              <a:latin typeface="Arial" panose="020B0604020202020204" pitchFamily="34" charset="0"/>
            </a:endParaRPr>
          </a:p>
          <a:p>
            <a:pPr algn="l" rtl="0" fontAlgn="base"/>
            <a:endParaRPr lang="en-US" sz="2400" b="0" i="0" u="none" strike="noStrike" dirty="0">
              <a:effectLst/>
              <a:latin typeface="Helvetica" pitchFamily="2" charset="0"/>
            </a:endParaRPr>
          </a:p>
          <a:p>
            <a:pPr algn="l" rtl="0" fontAlgn="base"/>
            <a:r>
              <a:rPr lang="en-US" sz="2400" b="0" i="0" u="none" strike="noStrike" dirty="0">
                <a:effectLst/>
                <a:latin typeface="Helvetica" pitchFamily="2" charset="0"/>
              </a:rPr>
              <a:t>Forecast performance is compared to SPC’s outlooks, issued at 1300 UTC (day 1), 0700 UTC (day 2), and 0730/0830 UTC (day 3)</a:t>
            </a:r>
            <a:r>
              <a:rPr lang="en-US" sz="2400" b="0" i="0" dirty="0">
                <a:effectLst/>
                <a:latin typeface="Helvetica" pitchFamily="2" charset="0"/>
              </a:rPr>
              <a:t>​</a:t>
            </a:r>
            <a:endParaRPr lang="en-US" sz="2400" b="0" i="0" dirty="0">
              <a:effectLst/>
              <a:latin typeface="Arial" panose="020B0604020202020204" pitchFamily="34" charset="0"/>
            </a:endParaRPr>
          </a:p>
          <a:p>
            <a:pPr algn="l" rtl="0" fontAlgn="base"/>
            <a:endParaRPr lang="en-US" sz="2400" b="0" i="0" u="none" strike="noStrike" dirty="0">
              <a:effectLst/>
              <a:latin typeface="Helvetica" pitchFamily="2" charset="0"/>
            </a:endParaRPr>
          </a:p>
          <a:p>
            <a:pPr algn="l" rtl="0" fontAlgn="base"/>
            <a:r>
              <a:rPr lang="en-US" sz="2400" b="0" i="0" u="none" strike="noStrike" dirty="0">
                <a:effectLst/>
                <a:latin typeface="Helvetica" pitchFamily="2" charset="0"/>
              </a:rPr>
              <a:t>CSU-MLP forecasts are discretized to the SPC outlook probability categories</a:t>
            </a:r>
            <a:endParaRPr lang="en-US" sz="2400" b="0" i="0" dirty="0">
              <a:effectLst/>
              <a:latin typeface="Arial" panose="020B0604020202020204" pitchFamily="34" charset="0"/>
            </a:endParaRPr>
          </a:p>
        </p:txBody>
      </p:sp>
      <p:pic>
        <p:nvPicPr>
          <p:cNvPr id="4107" name="Picture 11">
            <a:extLst>
              <a:ext uri="{FF2B5EF4-FFF2-40B4-BE49-F238E27FC236}">
                <a16:creationId xmlns:a16="http://schemas.microsoft.com/office/drawing/2014/main" id="{B0BDA497-94CA-08C6-FBB3-4FBFAC6F8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569" y="1905999"/>
            <a:ext cx="4922096" cy="37057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5BC2AE-D440-2747-D604-49A62E3FDB68}"/>
              </a:ext>
            </a:extLst>
          </p:cNvPr>
          <p:cNvSpPr txBox="1"/>
          <p:nvPr/>
        </p:nvSpPr>
        <p:spPr>
          <a:xfrm>
            <a:off x="7283114" y="1259668"/>
            <a:ext cx="4411580" cy="646331"/>
          </a:xfrm>
          <a:prstGeom prst="rect">
            <a:avLst/>
          </a:prstGeom>
          <a:noFill/>
        </p:spPr>
        <p:txBody>
          <a:bodyPr wrap="square">
            <a:spAutoFit/>
          </a:bodyPr>
          <a:lstStyle/>
          <a:p>
            <a:pPr algn="ctr"/>
            <a:r>
              <a:rPr lang="en-US" sz="1800" b="1" i="0" u="none" strike="noStrike" dirty="0">
                <a:effectLst/>
                <a:latin typeface="Helvetica" pitchFamily="2" charset="0"/>
              </a:rPr>
              <a:t>Number of days with severe weather in the analysis period</a:t>
            </a:r>
            <a:r>
              <a:rPr lang="en-US" sz="1800" b="0" i="0" dirty="0">
                <a:effectLst/>
                <a:latin typeface="Helvetica" pitchFamily="2" charset="0"/>
              </a:rPr>
              <a:t>​</a:t>
            </a:r>
            <a:endParaRPr lang="en-US" dirty="0"/>
          </a:p>
        </p:txBody>
      </p:sp>
      <p:sp>
        <p:nvSpPr>
          <p:cNvPr id="7" name="Google Shape;454;p43">
            <a:extLst>
              <a:ext uri="{FF2B5EF4-FFF2-40B4-BE49-F238E27FC236}">
                <a16:creationId xmlns:a16="http://schemas.microsoft.com/office/drawing/2014/main" id="{EBDAA19A-05D2-323A-9AC0-196608E82021}"/>
              </a:ext>
            </a:extLst>
          </p:cNvPr>
          <p:cNvSpPr txBox="1">
            <a:spLocks/>
          </p:cNvSpPr>
          <p:nvPr/>
        </p:nvSpPr>
        <p:spPr>
          <a:xfrm>
            <a:off x="415600" y="0"/>
            <a:ext cx="11360800" cy="8528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Methods</a:t>
            </a:r>
          </a:p>
        </p:txBody>
      </p:sp>
    </p:spTree>
    <p:extLst>
      <p:ext uri="{BB962C8B-B14F-4D97-AF65-F5344CB8AC3E}">
        <p14:creationId xmlns:p14="http://schemas.microsoft.com/office/powerpoint/2010/main" val="2633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BF54-E939-644E-9B7D-278F2D279BE0}"/>
              </a:ext>
            </a:extLst>
          </p:cNvPr>
          <p:cNvSpPr>
            <a:spLocks noGrp="1"/>
          </p:cNvSpPr>
          <p:nvPr>
            <p:ph type="title"/>
          </p:nvPr>
        </p:nvSpPr>
        <p:spPr>
          <a:xfrm>
            <a:off x="201411" y="330594"/>
            <a:ext cx="11789177" cy="365125"/>
          </a:xfrm>
        </p:spPr>
        <p:txBody>
          <a:bodyPr>
            <a:normAutofit fontScale="90000"/>
          </a:bodyPr>
          <a:lstStyle/>
          <a:p>
            <a:r>
              <a:rPr lang="en-US" sz="2800" dirty="0"/>
              <a:t>CSU-MLP forecast probabilities are issued at similar frequency to SPC on day 1; much more frequently on day 3</a:t>
            </a:r>
          </a:p>
        </p:txBody>
      </p:sp>
      <p:sp>
        <p:nvSpPr>
          <p:cNvPr id="5" name="Slide Number Placeholder 4">
            <a:extLst>
              <a:ext uri="{FF2B5EF4-FFF2-40B4-BE49-F238E27FC236}">
                <a16:creationId xmlns:a16="http://schemas.microsoft.com/office/drawing/2014/main" id="{9D120FAF-1249-8943-899E-7CE418A4F7A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06EE62-328D-2940-A825-51581F6CB60B}" type="slidenum">
              <a:rPr kumimoji="0" lang="en-US" sz="1200" b="0" i="0" u="none" strike="noStrike" kern="1200" cap="none" spc="0" normalizeH="0" baseline="0" noProof="0" smtClean="0">
                <a:ln>
                  <a:noFill/>
                </a:ln>
                <a:solidFill>
                  <a:prstClr val="white"/>
                </a:solidFill>
                <a:effectLst/>
                <a:uLnTx/>
                <a:uFillTx/>
                <a:latin typeface="Helvetic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white"/>
              </a:solidFill>
              <a:effectLst/>
              <a:uLnTx/>
              <a:uFillTx/>
              <a:latin typeface="Helvetica"/>
              <a:ea typeface="+mn-ea"/>
              <a:cs typeface="+mn-cs"/>
            </a:endParaRPr>
          </a:p>
        </p:txBody>
      </p:sp>
      <p:pic>
        <p:nvPicPr>
          <p:cNvPr id="7" name="Picture 6">
            <a:extLst>
              <a:ext uri="{FF2B5EF4-FFF2-40B4-BE49-F238E27FC236}">
                <a16:creationId xmlns:a16="http://schemas.microsoft.com/office/drawing/2014/main" id="{188867A9-FA05-A147-8C25-F6EADED232EF}"/>
              </a:ext>
            </a:extLst>
          </p:cNvPr>
          <p:cNvPicPr>
            <a:picLocks noChangeAspect="1"/>
          </p:cNvPicPr>
          <p:nvPr/>
        </p:nvPicPr>
        <p:blipFill>
          <a:blip r:embed="rId2"/>
          <a:srcRect/>
          <a:stretch/>
        </p:blipFill>
        <p:spPr>
          <a:xfrm>
            <a:off x="910460" y="3897096"/>
            <a:ext cx="3814153" cy="2960903"/>
          </a:xfrm>
          <a:prstGeom prst="rect">
            <a:avLst/>
          </a:prstGeom>
        </p:spPr>
      </p:pic>
      <p:pic>
        <p:nvPicPr>
          <p:cNvPr id="8" name="Picture 7">
            <a:extLst>
              <a:ext uri="{FF2B5EF4-FFF2-40B4-BE49-F238E27FC236}">
                <a16:creationId xmlns:a16="http://schemas.microsoft.com/office/drawing/2014/main" id="{C5CB8B51-280B-694E-BB48-5776B73A184A}"/>
              </a:ext>
            </a:extLst>
          </p:cNvPr>
          <p:cNvPicPr>
            <a:picLocks noChangeAspect="1"/>
          </p:cNvPicPr>
          <p:nvPr/>
        </p:nvPicPr>
        <p:blipFill>
          <a:blip r:embed="rId3"/>
          <a:srcRect/>
          <a:stretch/>
        </p:blipFill>
        <p:spPr>
          <a:xfrm>
            <a:off x="910460" y="893989"/>
            <a:ext cx="3814153" cy="2960903"/>
          </a:xfrm>
          <a:prstGeom prst="rect">
            <a:avLst/>
          </a:prstGeom>
        </p:spPr>
      </p:pic>
      <p:pic>
        <p:nvPicPr>
          <p:cNvPr id="9" name="Picture 8">
            <a:extLst>
              <a:ext uri="{FF2B5EF4-FFF2-40B4-BE49-F238E27FC236}">
                <a16:creationId xmlns:a16="http://schemas.microsoft.com/office/drawing/2014/main" id="{701506BC-2EE8-D541-8E99-F8B304BB1136}"/>
              </a:ext>
            </a:extLst>
          </p:cNvPr>
          <p:cNvPicPr>
            <a:picLocks noChangeAspect="1"/>
          </p:cNvPicPr>
          <p:nvPr/>
        </p:nvPicPr>
        <p:blipFill>
          <a:blip r:embed="rId4"/>
          <a:srcRect/>
          <a:stretch/>
        </p:blipFill>
        <p:spPr>
          <a:xfrm>
            <a:off x="7074675" y="3897096"/>
            <a:ext cx="3814153" cy="2960903"/>
          </a:xfrm>
          <a:prstGeom prst="rect">
            <a:avLst/>
          </a:prstGeom>
        </p:spPr>
      </p:pic>
      <p:pic>
        <p:nvPicPr>
          <p:cNvPr id="10" name="Picture 9">
            <a:extLst>
              <a:ext uri="{FF2B5EF4-FFF2-40B4-BE49-F238E27FC236}">
                <a16:creationId xmlns:a16="http://schemas.microsoft.com/office/drawing/2014/main" id="{B07FCE98-6710-324D-8E5F-08A2CE35D662}"/>
              </a:ext>
            </a:extLst>
          </p:cNvPr>
          <p:cNvPicPr>
            <a:picLocks noChangeAspect="1"/>
          </p:cNvPicPr>
          <p:nvPr/>
        </p:nvPicPr>
        <p:blipFill>
          <a:blip r:embed="rId5"/>
          <a:srcRect/>
          <a:stretch/>
        </p:blipFill>
        <p:spPr>
          <a:xfrm>
            <a:off x="7078786" y="893989"/>
            <a:ext cx="3814153" cy="2960903"/>
          </a:xfrm>
          <a:prstGeom prst="rect">
            <a:avLst/>
          </a:prstGeom>
        </p:spPr>
      </p:pic>
      <p:sp>
        <p:nvSpPr>
          <p:cNvPr id="11" name="TextBox 10">
            <a:extLst>
              <a:ext uri="{FF2B5EF4-FFF2-40B4-BE49-F238E27FC236}">
                <a16:creationId xmlns:a16="http://schemas.microsoft.com/office/drawing/2014/main" id="{3EDF9E12-A262-804F-9220-ACEEC2159F68}"/>
              </a:ext>
            </a:extLst>
          </p:cNvPr>
          <p:cNvSpPr txBox="1"/>
          <p:nvPr/>
        </p:nvSpPr>
        <p:spPr>
          <a:xfrm>
            <a:off x="5046913" y="2035911"/>
            <a:ext cx="170957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Helvetica" charset="0"/>
                <a:ea typeface="Helvetica" charset="0"/>
                <a:cs typeface="Helvetica" charset="0"/>
              </a:rPr>
              <a:t>Day 1 hail, 15%</a:t>
            </a:r>
          </a:p>
        </p:txBody>
      </p:sp>
      <p:sp>
        <p:nvSpPr>
          <p:cNvPr id="12" name="TextBox 11">
            <a:extLst>
              <a:ext uri="{FF2B5EF4-FFF2-40B4-BE49-F238E27FC236}">
                <a16:creationId xmlns:a16="http://schemas.microsoft.com/office/drawing/2014/main" id="{10AD8489-F811-4541-84EE-D1FA8DCD3799}"/>
              </a:ext>
            </a:extLst>
          </p:cNvPr>
          <p:cNvSpPr txBox="1"/>
          <p:nvPr/>
        </p:nvSpPr>
        <p:spPr>
          <a:xfrm>
            <a:off x="5046913" y="4777383"/>
            <a:ext cx="162585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Helvetica" charset="0"/>
                <a:ea typeface="Helvetica" charset="0"/>
                <a:cs typeface="Helvetica" charset="0"/>
              </a:rPr>
              <a:t>Day 3,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noProof="0">
                <a:latin typeface="Helvetica" charset="0"/>
                <a:ea typeface="Helvetica" charset="0"/>
                <a:cs typeface="Helvetica" charset="0"/>
              </a:rPr>
              <a:t>a</a:t>
            </a:r>
            <a:r>
              <a:rPr kumimoji="0" lang="en-US" sz="2400" b="0" i="0" u="none" strike="noStrike" kern="1200" cap="none" spc="0" normalizeH="0" baseline="0" noProof="0">
                <a:ln>
                  <a:noFill/>
                </a:ln>
                <a:effectLst/>
                <a:uLnTx/>
                <a:uFillTx/>
                <a:latin typeface="Helvetica" charset="0"/>
                <a:ea typeface="Helvetica" charset="0"/>
                <a:cs typeface="Helvetica" charset="0"/>
              </a:rPr>
              <a:t>ll</a:t>
            </a:r>
            <a:r>
              <a:rPr kumimoji="0" lang="en-US" sz="2400" b="0" i="0" u="none" strike="noStrike" kern="1200" cap="none" spc="0" normalizeH="0" noProof="0">
                <a:ln>
                  <a:noFill/>
                </a:ln>
                <a:effectLst/>
                <a:uLnTx/>
                <a:uFillTx/>
                <a:latin typeface="Helvetica" charset="0"/>
                <a:ea typeface="Helvetica" charset="0"/>
                <a:cs typeface="Helvetica" charset="0"/>
              </a:rPr>
              <a:t> </a:t>
            </a:r>
            <a:r>
              <a:rPr kumimoji="0" lang="en-US" sz="2400" b="0" i="0" u="none" strike="noStrike" kern="1200" cap="none" spc="0" normalizeH="0" baseline="0" noProof="0">
                <a:ln>
                  <a:noFill/>
                </a:ln>
                <a:effectLst/>
                <a:uLnTx/>
                <a:uFillTx/>
                <a:latin typeface="Helvetica" charset="0"/>
                <a:ea typeface="Helvetica" charset="0"/>
                <a:cs typeface="Helvetica" charset="0"/>
              </a:rPr>
              <a:t>severe, 15%</a:t>
            </a:r>
          </a:p>
        </p:txBody>
      </p:sp>
      <p:sp>
        <p:nvSpPr>
          <p:cNvPr id="3" name="TextBox 2">
            <a:extLst>
              <a:ext uri="{FF2B5EF4-FFF2-40B4-BE49-F238E27FC236}">
                <a16:creationId xmlns:a16="http://schemas.microsoft.com/office/drawing/2014/main" id="{6CB393A6-806D-684F-8046-64D2B5004A5B}"/>
              </a:ext>
            </a:extLst>
          </p:cNvPr>
          <p:cNvSpPr txBox="1"/>
          <p:nvPr/>
        </p:nvSpPr>
        <p:spPr>
          <a:xfrm>
            <a:off x="969483" y="3080857"/>
            <a:ext cx="659155"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Helvetica" charset="0"/>
                <a:ea typeface="Helvetica" charset="0"/>
                <a:cs typeface="Helvetica" charset="0"/>
              </a:rPr>
              <a:t>SPC</a:t>
            </a:r>
          </a:p>
        </p:txBody>
      </p:sp>
      <p:sp>
        <p:nvSpPr>
          <p:cNvPr id="13" name="TextBox 12">
            <a:extLst>
              <a:ext uri="{FF2B5EF4-FFF2-40B4-BE49-F238E27FC236}">
                <a16:creationId xmlns:a16="http://schemas.microsoft.com/office/drawing/2014/main" id="{83000F55-545B-EF4C-9D7D-83F7A207A5E8}"/>
              </a:ext>
            </a:extLst>
          </p:cNvPr>
          <p:cNvSpPr txBox="1"/>
          <p:nvPr/>
        </p:nvSpPr>
        <p:spPr>
          <a:xfrm>
            <a:off x="7139989" y="3034651"/>
            <a:ext cx="1223412"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Helvetica" charset="0"/>
                <a:ea typeface="Helvetica" charset="0"/>
                <a:cs typeface="Helvetica" charset="0"/>
              </a:rPr>
              <a:t>CSU-MLP</a:t>
            </a:r>
          </a:p>
        </p:txBody>
      </p:sp>
      <p:sp>
        <p:nvSpPr>
          <p:cNvPr id="14" name="TextBox 13">
            <a:extLst>
              <a:ext uri="{FF2B5EF4-FFF2-40B4-BE49-F238E27FC236}">
                <a16:creationId xmlns:a16="http://schemas.microsoft.com/office/drawing/2014/main" id="{ECAC4E90-B409-D24D-BB5F-CC4C8C5D9D0D}"/>
              </a:ext>
            </a:extLst>
          </p:cNvPr>
          <p:cNvSpPr txBox="1"/>
          <p:nvPr/>
        </p:nvSpPr>
        <p:spPr>
          <a:xfrm>
            <a:off x="7139989" y="6107835"/>
            <a:ext cx="1223412"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Helvetica" charset="0"/>
                <a:ea typeface="Helvetica" charset="0"/>
                <a:cs typeface="Helvetica" charset="0"/>
              </a:rPr>
              <a:t>CSU-MLP</a:t>
            </a:r>
          </a:p>
        </p:txBody>
      </p:sp>
      <p:sp>
        <p:nvSpPr>
          <p:cNvPr id="15" name="TextBox 14">
            <a:extLst>
              <a:ext uri="{FF2B5EF4-FFF2-40B4-BE49-F238E27FC236}">
                <a16:creationId xmlns:a16="http://schemas.microsoft.com/office/drawing/2014/main" id="{17584925-3B80-3B41-9C69-03A55CAD080B}"/>
              </a:ext>
            </a:extLst>
          </p:cNvPr>
          <p:cNvSpPr txBox="1"/>
          <p:nvPr/>
        </p:nvSpPr>
        <p:spPr>
          <a:xfrm>
            <a:off x="969482" y="6093839"/>
            <a:ext cx="659155"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Helvetica" charset="0"/>
                <a:ea typeface="Helvetica" charset="0"/>
                <a:cs typeface="Helvetica" charset="0"/>
              </a:rPr>
              <a:t>SPC</a:t>
            </a:r>
          </a:p>
        </p:txBody>
      </p:sp>
    </p:spTree>
    <p:extLst>
      <p:ext uri="{BB962C8B-B14F-4D97-AF65-F5344CB8AC3E}">
        <p14:creationId xmlns:p14="http://schemas.microsoft.com/office/powerpoint/2010/main" val="17686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5103-A540-924B-8845-F2533C19F517}"/>
              </a:ext>
            </a:extLst>
          </p:cNvPr>
          <p:cNvSpPr>
            <a:spLocks noGrp="1"/>
          </p:cNvSpPr>
          <p:nvPr>
            <p:ph type="title"/>
          </p:nvPr>
        </p:nvSpPr>
        <p:spPr>
          <a:xfrm>
            <a:off x="1039285" y="381000"/>
            <a:ext cx="10111316" cy="570722"/>
          </a:xfrm>
        </p:spPr>
        <p:txBody>
          <a:bodyPr/>
          <a:lstStyle/>
          <a:p>
            <a:r>
              <a:rPr lang="en-US" sz="3200"/>
              <a:t>First example case: 15-16 December 2021 outbreak</a:t>
            </a:r>
          </a:p>
        </p:txBody>
      </p:sp>
      <p:sp>
        <p:nvSpPr>
          <p:cNvPr id="8" name="TextBox 7">
            <a:extLst>
              <a:ext uri="{FF2B5EF4-FFF2-40B4-BE49-F238E27FC236}">
                <a16:creationId xmlns:a16="http://schemas.microsoft.com/office/drawing/2014/main" id="{D3299387-23A8-8E48-9843-40C4A78647DB}"/>
              </a:ext>
            </a:extLst>
          </p:cNvPr>
          <p:cNvSpPr txBox="1"/>
          <p:nvPr/>
        </p:nvSpPr>
        <p:spPr>
          <a:xfrm>
            <a:off x="245345" y="1257171"/>
            <a:ext cx="5493812" cy="369332"/>
          </a:xfrm>
          <a:prstGeom prst="rect">
            <a:avLst/>
          </a:prstGeom>
          <a:noFill/>
        </p:spPr>
        <p:txBody>
          <a:bodyPr wrap="none" rtlCol="0">
            <a:spAutoFit/>
          </a:bodyPr>
          <a:lstStyle/>
          <a:p>
            <a:r>
              <a:rPr lang="en-US">
                <a:latin typeface="Helvetica" charset="0"/>
                <a:ea typeface="Helvetica" charset="0"/>
                <a:cs typeface="Helvetica" charset="0"/>
              </a:rPr>
              <a:t>SPC Day 3 outlook, issued 0710 UTC 13 December</a:t>
            </a:r>
          </a:p>
        </p:txBody>
      </p:sp>
      <p:pic>
        <p:nvPicPr>
          <p:cNvPr id="10" name="Picture 9">
            <a:extLst>
              <a:ext uri="{FF2B5EF4-FFF2-40B4-BE49-F238E27FC236}">
                <a16:creationId xmlns:a16="http://schemas.microsoft.com/office/drawing/2014/main" id="{56D9F008-6F13-A74A-8629-9224BF374EF6}"/>
              </a:ext>
            </a:extLst>
          </p:cNvPr>
          <p:cNvPicPr>
            <a:picLocks noChangeAspect="1"/>
          </p:cNvPicPr>
          <p:nvPr/>
        </p:nvPicPr>
        <p:blipFill rotWithShape="1">
          <a:blip r:embed="rId2"/>
          <a:srcRect l="50009" b="11618"/>
          <a:stretch/>
        </p:blipFill>
        <p:spPr>
          <a:xfrm>
            <a:off x="245345" y="1698924"/>
            <a:ext cx="5746795" cy="3915037"/>
          </a:xfrm>
          <a:prstGeom prst="rect">
            <a:avLst/>
          </a:prstGeom>
        </p:spPr>
      </p:pic>
      <p:pic>
        <p:nvPicPr>
          <p:cNvPr id="12" name="Picture 11">
            <a:extLst>
              <a:ext uri="{FF2B5EF4-FFF2-40B4-BE49-F238E27FC236}">
                <a16:creationId xmlns:a16="http://schemas.microsoft.com/office/drawing/2014/main" id="{CC01064E-410B-4E41-8AF6-12BDD4F09F15}"/>
              </a:ext>
            </a:extLst>
          </p:cNvPr>
          <p:cNvPicPr>
            <a:picLocks noChangeAspect="1"/>
          </p:cNvPicPr>
          <p:nvPr/>
        </p:nvPicPr>
        <p:blipFill rotWithShape="1">
          <a:blip r:embed="rId2"/>
          <a:srcRect r="50000"/>
          <a:stretch/>
        </p:blipFill>
        <p:spPr>
          <a:xfrm>
            <a:off x="6199861" y="1537931"/>
            <a:ext cx="5387774" cy="4152215"/>
          </a:xfrm>
          <a:prstGeom prst="rect">
            <a:avLst/>
          </a:prstGeom>
        </p:spPr>
      </p:pic>
      <p:sp>
        <p:nvSpPr>
          <p:cNvPr id="13" name="TextBox 12">
            <a:extLst>
              <a:ext uri="{FF2B5EF4-FFF2-40B4-BE49-F238E27FC236}">
                <a16:creationId xmlns:a16="http://schemas.microsoft.com/office/drawing/2014/main" id="{3B09FF81-EDD0-DE4F-B312-C9C6F7E5ECBA}"/>
              </a:ext>
            </a:extLst>
          </p:cNvPr>
          <p:cNvSpPr txBox="1"/>
          <p:nvPr/>
        </p:nvSpPr>
        <p:spPr>
          <a:xfrm>
            <a:off x="6360458" y="1132804"/>
            <a:ext cx="5066580" cy="369332"/>
          </a:xfrm>
          <a:prstGeom prst="rect">
            <a:avLst/>
          </a:prstGeom>
          <a:noFill/>
        </p:spPr>
        <p:txBody>
          <a:bodyPr wrap="none" rtlCol="0">
            <a:spAutoFit/>
          </a:bodyPr>
          <a:lstStyle/>
          <a:p>
            <a:r>
              <a:rPr lang="en-US">
                <a:latin typeface="Helvetica" charset="0"/>
                <a:ea typeface="Helvetica" charset="0"/>
                <a:cs typeface="Helvetica" charset="0"/>
              </a:rPr>
              <a:t>CSU-MLP day 3 forecast from 0000 UTC GEFS</a:t>
            </a:r>
          </a:p>
        </p:txBody>
      </p:sp>
    </p:spTree>
    <p:extLst>
      <p:ext uri="{BB962C8B-B14F-4D97-AF65-F5344CB8AC3E}">
        <p14:creationId xmlns:p14="http://schemas.microsoft.com/office/powerpoint/2010/main" val="200589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5103-A540-924B-8845-F2533C19F517}"/>
              </a:ext>
            </a:extLst>
          </p:cNvPr>
          <p:cNvSpPr>
            <a:spLocks noGrp="1"/>
          </p:cNvSpPr>
          <p:nvPr>
            <p:ph type="title"/>
          </p:nvPr>
        </p:nvSpPr>
        <p:spPr>
          <a:xfrm>
            <a:off x="582085" y="349059"/>
            <a:ext cx="10548350" cy="570722"/>
          </a:xfrm>
        </p:spPr>
        <p:txBody>
          <a:bodyPr/>
          <a:lstStyle/>
          <a:p>
            <a:r>
              <a:rPr lang="en-US" sz="3200"/>
              <a:t>15-16 December 2021 outbreak: home run for CSU-MLP</a:t>
            </a:r>
          </a:p>
        </p:txBody>
      </p:sp>
      <p:sp>
        <p:nvSpPr>
          <p:cNvPr id="8" name="TextBox 7">
            <a:extLst>
              <a:ext uri="{FF2B5EF4-FFF2-40B4-BE49-F238E27FC236}">
                <a16:creationId xmlns:a16="http://schemas.microsoft.com/office/drawing/2014/main" id="{D3299387-23A8-8E48-9843-40C4A78647DB}"/>
              </a:ext>
            </a:extLst>
          </p:cNvPr>
          <p:cNvSpPr txBox="1"/>
          <p:nvPr/>
        </p:nvSpPr>
        <p:spPr>
          <a:xfrm>
            <a:off x="245345" y="1257171"/>
            <a:ext cx="5493812" cy="369332"/>
          </a:xfrm>
          <a:prstGeom prst="rect">
            <a:avLst/>
          </a:prstGeom>
          <a:noFill/>
        </p:spPr>
        <p:txBody>
          <a:bodyPr wrap="none" lIns="91440" tIns="45720" rIns="91440" bIns="45720" rtlCol="0" anchor="t">
            <a:spAutoFit/>
          </a:bodyPr>
          <a:lstStyle/>
          <a:p>
            <a:r>
              <a:rPr lang="en-US">
                <a:latin typeface="Helvetica"/>
                <a:ea typeface="Helvetica" charset="0"/>
                <a:cs typeface="Helvetica"/>
              </a:rPr>
              <a:t>SPC Day 3 outlook, issued </a:t>
            </a:r>
            <a:r>
              <a:rPr lang="en-US" u="sng">
                <a:latin typeface="Helvetica"/>
                <a:ea typeface="Helvetica" charset="0"/>
                <a:cs typeface="Helvetica"/>
              </a:rPr>
              <a:t>1815</a:t>
            </a:r>
            <a:r>
              <a:rPr lang="en-US">
                <a:latin typeface="Helvetica"/>
                <a:ea typeface="Helvetica" charset="0"/>
                <a:cs typeface="Helvetica"/>
              </a:rPr>
              <a:t> UTC 13 December</a:t>
            </a:r>
          </a:p>
        </p:txBody>
      </p:sp>
      <p:sp>
        <p:nvSpPr>
          <p:cNvPr id="13" name="TextBox 12">
            <a:extLst>
              <a:ext uri="{FF2B5EF4-FFF2-40B4-BE49-F238E27FC236}">
                <a16:creationId xmlns:a16="http://schemas.microsoft.com/office/drawing/2014/main" id="{3B09FF81-EDD0-DE4F-B312-C9C6F7E5ECBA}"/>
              </a:ext>
            </a:extLst>
          </p:cNvPr>
          <p:cNvSpPr txBox="1"/>
          <p:nvPr/>
        </p:nvSpPr>
        <p:spPr>
          <a:xfrm>
            <a:off x="6452845" y="1233759"/>
            <a:ext cx="5066580" cy="369332"/>
          </a:xfrm>
          <a:prstGeom prst="rect">
            <a:avLst/>
          </a:prstGeom>
          <a:noFill/>
        </p:spPr>
        <p:txBody>
          <a:bodyPr wrap="none" rtlCol="0">
            <a:spAutoFit/>
          </a:bodyPr>
          <a:lstStyle/>
          <a:p>
            <a:r>
              <a:rPr lang="en-US">
                <a:latin typeface="Helvetica" charset="0"/>
                <a:ea typeface="Helvetica" charset="0"/>
                <a:cs typeface="Helvetica" charset="0"/>
              </a:rPr>
              <a:t>CSU-MLP day 3 forecast from 0000 UTC GEFS</a:t>
            </a:r>
          </a:p>
        </p:txBody>
      </p:sp>
      <p:pic>
        <p:nvPicPr>
          <p:cNvPr id="6" name="Picture 5">
            <a:extLst>
              <a:ext uri="{FF2B5EF4-FFF2-40B4-BE49-F238E27FC236}">
                <a16:creationId xmlns:a16="http://schemas.microsoft.com/office/drawing/2014/main" id="{64DA6F58-8D26-4044-8B6A-46D1D6CED8E6}"/>
              </a:ext>
            </a:extLst>
          </p:cNvPr>
          <p:cNvPicPr>
            <a:picLocks noChangeAspect="1"/>
          </p:cNvPicPr>
          <p:nvPr/>
        </p:nvPicPr>
        <p:blipFill rotWithShape="1">
          <a:blip r:embed="rId2"/>
          <a:srcRect l="50000"/>
          <a:stretch/>
        </p:blipFill>
        <p:spPr>
          <a:xfrm>
            <a:off x="245345" y="1626502"/>
            <a:ext cx="5545503" cy="4588243"/>
          </a:xfrm>
          <a:prstGeom prst="rect">
            <a:avLst/>
          </a:prstGeom>
        </p:spPr>
      </p:pic>
      <p:pic>
        <p:nvPicPr>
          <p:cNvPr id="9" name="Picture 8">
            <a:extLst>
              <a:ext uri="{FF2B5EF4-FFF2-40B4-BE49-F238E27FC236}">
                <a16:creationId xmlns:a16="http://schemas.microsoft.com/office/drawing/2014/main" id="{8384E376-35A2-7144-898F-4012440322AF}"/>
              </a:ext>
            </a:extLst>
          </p:cNvPr>
          <p:cNvPicPr>
            <a:picLocks noChangeAspect="1"/>
          </p:cNvPicPr>
          <p:nvPr/>
        </p:nvPicPr>
        <p:blipFill rotWithShape="1">
          <a:blip r:embed="rId2"/>
          <a:srcRect r="50000"/>
          <a:stretch/>
        </p:blipFill>
        <p:spPr>
          <a:xfrm>
            <a:off x="6159170" y="1623414"/>
            <a:ext cx="5545503" cy="4588243"/>
          </a:xfrm>
          <a:prstGeom prst="rect">
            <a:avLst/>
          </a:prstGeom>
        </p:spPr>
      </p:pic>
      <p:sp>
        <p:nvSpPr>
          <p:cNvPr id="11" name="TextBox 10">
            <a:extLst>
              <a:ext uri="{FF2B5EF4-FFF2-40B4-BE49-F238E27FC236}">
                <a16:creationId xmlns:a16="http://schemas.microsoft.com/office/drawing/2014/main" id="{07417A39-70FF-D349-8CA3-91175E238826}"/>
              </a:ext>
            </a:extLst>
          </p:cNvPr>
          <p:cNvSpPr txBox="1"/>
          <p:nvPr/>
        </p:nvSpPr>
        <p:spPr>
          <a:xfrm>
            <a:off x="3970724" y="5288510"/>
            <a:ext cx="1768433" cy="369332"/>
          </a:xfrm>
          <a:prstGeom prst="rect">
            <a:avLst/>
          </a:prstGeom>
          <a:solidFill>
            <a:schemeClr val="bg1"/>
          </a:solidFill>
          <a:ln>
            <a:solidFill>
              <a:schemeClr val="tx1"/>
            </a:solidFill>
          </a:ln>
        </p:spPr>
        <p:txBody>
          <a:bodyPr wrap="none" rtlCol="0">
            <a:spAutoFit/>
          </a:bodyPr>
          <a:lstStyle/>
          <a:p>
            <a:r>
              <a:rPr lang="en-US">
                <a:latin typeface="Helvetica" charset="0"/>
                <a:ea typeface="Helvetica" charset="0"/>
                <a:cs typeface="Helvetica" charset="0"/>
              </a:rPr>
              <a:t>SPC BSS = 0.0</a:t>
            </a:r>
          </a:p>
        </p:txBody>
      </p:sp>
      <p:sp>
        <p:nvSpPr>
          <p:cNvPr id="14" name="TextBox 13">
            <a:extLst>
              <a:ext uri="{FF2B5EF4-FFF2-40B4-BE49-F238E27FC236}">
                <a16:creationId xmlns:a16="http://schemas.microsoft.com/office/drawing/2014/main" id="{933988A6-293C-FB45-8952-52F7A3B45F27}"/>
              </a:ext>
            </a:extLst>
          </p:cNvPr>
          <p:cNvSpPr txBox="1"/>
          <p:nvPr/>
        </p:nvSpPr>
        <p:spPr>
          <a:xfrm>
            <a:off x="9704286" y="5264240"/>
            <a:ext cx="1909497" cy="369332"/>
          </a:xfrm>
          <a:prstGeom prst="rect">
            <a:avLst/>
          </a:prstGeom>
          <a:solidFill>
            <a:schemeClr val="bg1"/>
          </a:solidFill>
          <a:ln>
            <a:solidFill>
              <a:schemeClr val="tx1"/>
            </a:solidFill>
          </a:ln>
        </p:spPr>
        <p:txBody>
          <a:bodyPr wrap="none" rtlCol="0">
            <a:spAutoFit/>
          </a:bodyPr>
          <a:lstStyle/>
          <a:p>
            <a:r>
              <a:rPr lang="en-US">
                <a:latin typeface="Helvetica" charset="0"/>
                <a:ea typeface="Helvetica" charset="0"/>
                <a:cs typeface="Helvetica" charset="0"/>
              </a:rPr>
              <a:t>CSU BSS = 0.34</a:t>
            </a:r>
          </a:p>
        </p:txBody>
      </p:sp>
      <p:pic>
        <p:nvPicPr>
          <p:cNvPr id="17" name="Picture 16">
            <a:extLst>
              <a:ext uri="{FF2B5EF4-FFF2-40B4-BE49-F238E27FC236}">
                <a16:creationId xmlns:a16="http://schemas.microsoft.com/office/drawing/2014/main" id="{82E99816-84A3-CA42-A7D9-A0052300E4C5}"/>
              </a:ext>
            </a:extLst>
          </p:cNvPr>
          <p:cNvPicPr>
            <a:picLocks noChangeAspect="1"/>
          </p:cNvPicPr>
          <p:nvPr/>
        </p:nvPicPr>
        <p:blipFill>
          <a:blip r:embed="rId3"/>
          <a:stretch>
            <a:fillRect/>
          </a:stretch>
        </p:blipFill>
        <p:spPr>
          <a:xfrm>
            <a:off x="180802" y="2714196"/>
            <a:ext cx="5675458" cy="2412856"/>
          </a:xfrm>
          <a:prstGeom prst="rect">
            <a:avLst/>
          </a:prstGeom>
        </p:spPr>
      </p:pic>
      <p:pic>
        <p:nvPicPr>
          <p:cNvPr id="7" name="Picture 6">
            <a:extLst>
              <a:ext uri="{FF2B5EF4-FFF2-40B4-BE49-F238E27FC236}">
                <a16:creationId xmlns:a16="http://schemas.microsoft.com/office/drawing/2014/main" id="{F8698BCB-5305-C540-9536-8DFEC97A54C7}"/>
              </a:ext>
            </a:extLst>
          </p:cNvPr>
          <p:cNvPicPr>
            <a:picLocks noChangeAspect="1"/>
          </p:cNvPicPr>
          <p:nvPr/>
        </p:nvPicPr>
        <p:blipFill>
          <a:blip r:embed="rId4"/>
          <a:stretch>
            <a:fillRect/>
          </a:stretch>
        </p:blipFill>
        <p:spPr>
          <a:xfrm>
            <a:off x="6159170" y="2302661"/>
            <a:ext cx="5650423" cy="3170515"/>
          </a:xfrm>
          <a:prstGeom prst="rect">
            <a:avLst/>
          </a:prstGeom>
        </p:spPr>
      </p:pic>
    </p:spTree>
    <p:extLst>
      <p:ext uri="{BB962C8B-B14F-4D97-AF65-F5344CB8AC3E}">
        <p14:creationId xmlns:p14="http://schemas.microsoft.com/office/powerpoint/2010/main" val="7975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5130</TotalTime>
  <Words>1383</Words>
  <Application>Microsoft Macintosh PowerPoint</Application>
  <PresentationFormat>Widescreen</PresentationFormat>
  <Paragraphs>159</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Helvetica</vt:lpstr>
      <vt:lpstr>Lato</vt:lpstr>
      <vt:lpstr>Segoe UI</vt:lpstr>
      <vt:lpstr>Wingdings 2</vt:lpstr>
      <vt:lpstr>Office Theme</vt:lpstr>
      <vt:lpstr>Probabilistic Predictions of Severe Weather with Machine Learning</vt:lpstr>
      <vt:lpstr>PowerPoint Presentation</vt:lpstr>
      <vt:lpstr>Approach</vt:lpstr>
      <vt:lpstr>PowerPoint Presentation</vt:lpstr>
      <vt:lpstr>Random Forest Configuration</vt:lpstr>
      <vt:lpstr>PowerPoint Presentation</vt:lpstr>
      <vt:lpstr>CSU-MLP forecast probabilities are issued at similar frequency to SPC on day 1; much more frequently on day 3</vt:lpstr>
      <vt:lpstr>First example case: 15-16 December 2021 outbreak</vt:lpstr>
      <vt:lpstr>15-16 December 2021 outbreak: home run for CSU-MLP</vt:lpstr>
      <vt:lpstr>Second example case: 28-29 December 2021</vt:lpstr>
      <vt:lpstr>28-29 December 2021: swing and a miss</vt:lpstr>
      <vt:lpstr>Brier skill score, by day and hazard</vt:lpstr>
      <vt:lpstr>Area under the ROC curve, by day and hazard</vt:lpstr>
      <vt:lpstr>How do Hazardous Weather Testbed participants view this guidance?</vt:lpstr>
      <vt:lpstr>How do Hazardous Weather Testbed participants view this guidance?</vt:lpstr>
      <vt:lpstr>31 March 2023 outbreak</vt:lpstr>
      <vt:lpstr>Forecast skill and discrimination out to day 6</vt:lpstr>
      <vt:lpstr>Are high impact days connected to higher probabilities at longer lead times?</vt:lpstr>
      <vt:lpstr>Can SPC exploit this information? Forecasters already do in some respects…</vt:lpstr>
      <vt:lpstr>4 April 2023 supposed-to-be outbreak</vt:lpstr>
      <vt:lpstr>The future: diagnosis of how environmental parameters are influencing the forecast</vt:lpstr>
      <vt:lpstr>The future: diagnosis of how environmental parameters are influencing the forecast</vt:lpstr>
      <vt:lpstr>The future: diagnosis of how environmental parameters are influencing the forecast</vt:lpstr>
      <vt:lpstr>Collaboration with forecasters has been key to the improvement of these ML-based systems!</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Predictions of Severe Weather with Machine Learning</dc:title>
  <dc:creator>Hill,Aaron</dc:creator>
  <cp:lastModifiedBy>Hill,Aaron</cp:lastModifiedBy>
  <cp:revision>16</cp:revision>
  <dcterms:created xsi:type="dcterms:W3CDTF">2022-03-25T19:22:17Z</dcterms:created>
  <dcterms:modified xsi:type="dcterms:W3CDTF">2023-04-12T14:30:51Z</dcterms:modified>
</cp:coreProperties>
</file>